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151" r:id="rId6"/>
    <p:sldId id="2142" r:id="rId7"/>
    <p:sldId id="2152" r:id="rId8"/>
    <p:sldId id="2150" r:id="rId9"/>
    <p:sldId id="2137" r:id="rId10"/>
    <p:sldId id="215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AAC67F-1257-48A0-9D70-55518D9F9F1D}" v="1291" dt="2020-10-14T12:51:46.814"/>
    <p1510:client id="{D411ECB0-E5BD-8DC3-FCCD-F2EF3268D1CD}" v="9" dt="2020-10-14T12:06:00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DF203-17AF-40F5-8539-687FC92D70E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8CEF9-F59E-41FB-B0DB-E18EB63CD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9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31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7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855EC-56AD-439A-8F14-E65F2462A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6BDCC-A85C-40F4-B9E8-87FB915AE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E95D-EB1E-4BE5-A407-031CFC8C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55FB-7166-417C-86A6-B2AD43107126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895A-4BD2-42A1-B786-6E6258FE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4869C-DD97-460D-8894-224A3661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E0AF-C274-402A-85B2-047A8D51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4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B6612-62ED-4BA7-B2B2-463E0390D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D2CB1-CA62-48C1-8263-599A96FEB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8723F-236A-4CE5-8859-622BEBA0C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55FB-7166-417C-86A6-B2AD43107126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2E361-6499-4693-8ACA-ECAFEEBAC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1FEFD-4700-462D-9672-714D16C1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E0AF-C274-402A-85B2-047A8D51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9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3F94E1-237F-418C-9819-94A48E6E5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3D7B20-860A-42C6-854B-B3C7E754F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B9091-5C25-47F3-A4D2-25129F7CC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55FB-7166-417C-86A6-B2AD43107126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8036-7F05-4580-846E-01C486B37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F03B9-350B-4B23-8631-874B783F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E0AF-C274-402A-85B2-047A8D51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06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31CBA-B20B-3B44-92AD-C4C1538B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836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7FD40D-CD9E-B346-A121-7FD5CB441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142FA6-4661-C647-8BD5-D71B25FDAD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90688"/>
            <a:ext cx="10547195" cy="4397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92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40B87-7990-441A-A761-AE8D86CB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9D8E4-86C0-4431-BA9E-277D624C9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87497-D01E-4E78-9DA4-8D1C1C57F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55FB-7166-417C-86A6-B2AD43107126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B0AB4-756E-4A92-BDA9-3AB3991C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B3569-92AC-4AF6-AAFF-22E3715DF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E0AF-C274-402A-85B2-047A8D51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0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51626-D425-4A54-8ACB-7EB02D061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252FF-43C8-4194-B9FC-4BD8BFE55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95384-5181-41C5-9DA6-B67B2330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55FB-7166-417C-86A6-B2AD43107126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EC31B-E9E7-415C-8A08-4E3754CD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3A0F9-1A6D-4C87-9500-27CA3BEF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E0AF-C274-402A-85B2-047A8D51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5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14EBF-5B58-4CDC-A67F-E1E76E33C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EBB9-EDF6-46F7-BD3D-C5F26632E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5187F-1DEA-4AFF-A78A-5D38F3C51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D6D2A-02D5-435C-9B14-16562976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55FB-7166-417C-86A6-B2AD43107126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C6333-9B9A-4ABF-8314-D33CFACB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A699B-383F-43B3-B6B7-E1C2ED59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E0AF-C274-402A-85B2-047A8D51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4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07E6A-6F36-43F4-BC72-5BD0B3A1C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60B56-14B7-4309-A278-AF4D47CD8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BC531-1EB3-4D10-B536-BDBC78135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DA15EC-4EC8-417D-B8DE-68BC85D8D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8F7C9A-85C6-4E7B-9479-EE9A4123D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425820-15F2-442F-B19E-DD4A562E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55FB-7166-417C-86A6-B2AD43107126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19DC9B-C9CE-4CC0-A758-67DC41AD6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1AE497-DFF6-4162-9688-805E28D7F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E0AF-C274-402A-85B2-047A8D51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7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456D1-CEB4-4230-ABF7-4A5D524EF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8480E8-0725-47AD-97E7-E73F3653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55FB-7166-417C-86A6-B2AD43107126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D8E0D-BEF3-4048-8EE9-6177FCE6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166B2F-2F16-4384-9E40-A3F139090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E0AF-C274-402A-85B2-047A8D51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7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16E8D-88F6-4D9A-8832-861A0DAE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55FB-7166-417C-86A6-B2AD43107126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B14E0E-0B02-486B-8046-2EE177889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78EA0-23E7-41F8-920E-C13C4CDB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E0AF-C274-402A-85B2-047A8D51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7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BD0B-5702-45B0-93EB-3CA2C84BE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8857B-6411-465D-A4C3-C4D9E76F3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3CD8B-33B0-49E0-9017-D326B66C0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82A65-BD65-452D-8E7B-901F6CA8E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55FB-7166-417C-86A6-B2AD43107126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8008C-DB46-44E5-B4F0-9BF4CA573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EF309-1B19-4513-A556-712EDAF7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E0AF-C274-402A-85B2-047A8D51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2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63C2-2161-4A14-86B6-A7C270BA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744448-77BC-4ECD-9EAF-5581E188C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857F9-1293-4208-A3E6-F450E2637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BBE07-A2C3-493D-940E-831CC70F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55FB-7166-417C-86A6-B2AD43107126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F86EF-9DCA-4157-AE8F-28CA211EF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F184A-8E35-473A-94F2-7037AFD6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E0AF-C274-402A-85B2-047A8D51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725BC-B216-4036-B24E-02A023F67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67DE2-A589-487E-BB1C-789EC5CB4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2B43A-CE14-4995-860A-25D318EEC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C55FB-7166-417C-86A6-B2AD43107126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5B2DE-99F7-449B-A6C4-FB2CE11E0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C1BE8-5AC4-4EE1-9BA5-BCAF6808A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CE0AF-C274-402A-85B2-047A8D51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2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hyperlink" Target="http://www.migrationnetwork.un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0091C-5EE5-46B9-AA9A-3F4D955B5F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cap="small" dirty="0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Applying the Global Compact for Safe, Orderly and Regular Migration in </a:t>
            </a:r>
            <a:br>
              <a:rPr lang="en-US" sz="4000" cap="small" dirty="0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</a:br>
            <a:r>
              <a:rPr lang="en-US" sz="4000" cap="small" dirty="0">
                <a:solidFill>
                  <a:srgbClr val="0070C0"/>
                </a:solidFill>
                <a:latin typeface="Gill Sans MT" panose="020B0502020104020203" pitchFamily="34" charset="0"/>
                <a:ea typeface="+mn-ea"/>
                <a:cs typeface="+mn-cs"/>
              </a:rPr>
              <a:t>COVID-19 response and recovery efforts</a:t>
            </a:r>
            <a:r>
              <a:rPr lang="en-US" dirty="0"/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7604F-D857-49ED-80B8-E24D75B3C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IDM 2020</a:t>
            </a:r>
          </a:p>
          <a:p>
            <a:r>
              <a:rPr lang="en-US" dirty="0">
                <a:latin typeface="Gill Sans MT" panose="020B0502020104020203" pitchFamily="34" charset="0"/>
              </a:rPr>
              <a:t>Panel 6</a:t>
            </a:r>
          </a:p>
          <a:p>
            <a:r>
              <a:rPr lang="en-US" dirty="0">
                <a:latin typeface="Gill Sans MT" panose="020B0502020104020203" pitchFamily="34" charset="0"/>
              </a:rPr>
              <a:t>IOM and UNDP Joint 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7BD398-49F4-4FBE-937B-212B63904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725" y="6115050"/>
            <a:ext cx="21145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3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0091C-5EE5-46B9-AA9A-3F4D955B5F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7604F-D857-49ED-80B8-E24D75B3C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ECE9FF-7260-48B8-8185-07AD0D97F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142240"/>
            <a:ext cx="11805920" cy="597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7BD398-49F4-4FBE-937B-212B63904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725" y="6115050"/>
            <a:ext cx="21145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8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F2562B-8974-4408-A587-739822FBF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5996"/>
          </a:xfrm>
        </p:spPr>
        <p:txBody>
          <a:bodyPr>
            <a:normAutofit/>
          </a:bodyPr>
          <a:lstStyle/>
          <a:p>
            <a:r>
              <a:rPr lang="en-US" sz="3100" cap="small" dirty="0">
                <a:solidFill>
                  <a:srgbClr val="000000"/>
                </a:solidFill>
                <a:latin typeface="Gill Sans MT" panose="020B0502020104020203" pitchFamily="34" charset="0"/>
                <a:ea typeface="+mn-ea"/>
                <a:cs typeface="+mn-cs"/>
              </a:rPr>
              <a:t>Leveraging the GCM for COVID-19 Response and Recovery</a:t>
            </a:r>
          </a:p>
        </p:txBody>
      </p:sp>
      <p:sp>
        <p:nvSpPr>
          <p:cNvPr id="16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EEB8B2-42B7-4935-8F2C-8FE855945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496" y="448823"/>
            <a:ext cx="2532690" cy="889864"/>
          </a:xfrm>
          <a:prstGeom prst="rect">
            <a:avLst/>
          </a:prstGeom>
        </p:spPr>
      </p:pic>
      <p:sp>
        <p:nvSpPr>
          <p:cNvPr id="18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2" descr="Logo of the Global Compact for Migration - Devpolicy Blog from the  Development Policy Centre">
            <a:extLst>
              <a:ext uri="{FF2B5EF4-FFF2-40B4-BE49-F238E27FC236}">
                <a16:creationId xmlns:a16="http://schemas.microsoft.com/office/drawing/2014/main" id="{A704D74B-6850-455C-9DF0-0A1415EC5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408" y="3875314"/>
            <a:ext cx="2663752" cy="267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A90E89-CEB4-4C38-A97C-CFFFF0BAC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</a:rPr>
              <a:t>Well governed migration can be a transformative way to:</a:t>
            </a:r>
          </a:p>
          <a:p>
            <a:r>
              <a:rPr lang="en-US" sz="1900" b="1" dirty="0">
                <a:solidFill>
                  <a:srgbClr val="000000"/>
                </a:solidFill>
              </a:rPr>
              <a:t>mitigate</a:t>
            </a:r>
            <a:r>
              <a:rPr lang="en-US" sz="1900" dirty="0">
                <a:solidFill>
                  <a:srgbClr val="000000"/>
                </a:solidFill>
              </a:rPr>
              <a:t> negative impacts of COVID-19</a:t>
            </a:r>
          </a:p>
          <a:p>
            <a:r>
              <a:rPr lang="en-US" sz="1900" b="1" dirty="0">
                <a:solidFill>
                  <a:srgbClr val="000000"/>
                </a:solidFill>
              </a:rPr>
              <a:t>help</a:t>
            </a:r>
            <a:r>
              <a:rPr lang="en-US" sz="1900" dirty="0">
                <a:solidFill>
                  <a:srgbClr val="000000"/>
                </a:solidFill>
              </a:rPr>
              <a:t> states to build stronger, more inclusive and resilient communities that protect human rights</a:t>
            </a:r>
          </a:p>
          <a:p>
            <a:r>
              <a:rPr lang="en-US" sz="1900" b="1" dirty="0">
                <a:solidFill>
                  <a:srgbClr val="000000"/>
                </a:solidFill>
              </a:rPr>
              <a:t>stimulate</a:t>
            </a:r>
            <a:r>
              <a:rPr lang="en-US" sz="1900" dirty="0">
                <a:solidFill>
                  <a:srgbClr val="000000"/>
                </a:solidFill>
              </a:rPr>
              <a:t> strong socioeconomic recovery and accelerate implementation of the Sustainable Development Goals (SDGs). </a:t>
            </a:r>
          </a:p>
        </p:txBody>
      </p:sp>
    </p:spTree>
    <p:extLst>
      <p:ext uri="{BB962C8B-B14F-4D97-AF65-F5344CB8AC3E}">
        <p14:creationId xmlns:p14="http://schemas.microsoft.com/office/powerpoint/2010/main" val="3830222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E495AC-CF47-4785-8DCE-2A019E5FE496}"/>
              </a:ext>
            </a:extLst>
          </p:cNvPr>
          <p:cNvSpPr/>
          <p:nvPr/>
        </p:nvSpPr>
        <p:spPr>
          <a:xfrm>
            <a:off x="764857" y="2291794"/>
            <a:ext cx="1097280" cy="19507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EEB8B2-42B7-4935-8F2C-8FE855945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725" y="6115050"/>
            <a:ext cx="2114550" cy="742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F2562B-8974-4408-A587-739822FBF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small">
                <a:solidFill>
                  <a:srgbClr val="0033A0"/>
                </a:solidFill>
                <a:latin typeface="Gill Sans MT" panose="020B0502020104020203" pitchFamily="34" charset="0"/>
                <a:ea typeface="+mn-ea"/>
                <a:cs typeface="+mn-cs"/>
              </a:rPr>
              <a:t>Restoring the Positive Development Impact of Migration</a:t>
            </a:r>
          </a:p>
        </p:txBody>
      </p:sp>
      <p:pic>
        <p:nvPicPr>
          <p:cNvPr id="22" name="Picture 2" descr="Logo of the Global Compact for Migration - Devpolicy Blog from the  Development Policy Centre">
            <a:extLst>
              <a:ext uri="{FF2B5EF4-FFF2-40B4-BE49-F238E27FC236}">
                <a16:creationId xmlns:a16="http://schemas.microsoft.com/office/drawing/2014/main" id="{20A50B5B-B6F1-420F-9350-44E5D7A95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9" y="2841047"/>
            <a:ext cx="851096" cy="85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52F549-A1C6-4DBA-AFF2-CD4AB52A1D7A}"/>
              </a:ext>
            </a:extLst>
          </p:cNvPr>
          <p:cNvSpPr txBox="1"/>
          <p:nvPr/>
        </p:nvSpPr>
        <p:spPr>
          <a:xfrm>
            <a:off x="764857" y="1783220"/>
            <a:ext cx="9763443" cy="442674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dk1"/>
                </a:solidFill>
              </a:rPr>
              <a:t>Regular Migration, Decent Work and the Positive Development Impact of Human Mobility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0246ED-F383-44C8-AD82-626850E65138}"/>
              </a:ext>
            </a:extLst>
          </p:cNvPr>
          <p:cNvSpPr txBox="1"/>
          <p:nvPr/>
        </p:nvSpPr>
        <p:spPr>
          <a:xfrm>
            <a:off x="764857" y="4386598"/>
            <a:ext cx="10515600" cy="16344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/>
              <a:t>Examples of Action: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Expediting procedures for the recognition of the professional qualifications of migrants and refugees (Argentina and Peru)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Outreach and direct support to migrant workers during the COVID-19 crisis through Migrant Worker Resources </a:t>
            </a:r>
            <a:r>
              <a:rPr lang="en-US" err="1"/>
              <a:t>Centres</a:t>
            </a:r>
            <a:r>
              <a:rPr lang="en-US"/>
              <a:t> (7 ASEAN countries)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F85806-729A-48DB-83BF-5E3B7EF8D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091" y="2239972"/>
            <a:ext cx="8556209" cy="209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6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0664B9-84D9-4EB2-9C68-C437FA05442B}"/>
              </a:ext>
            </a:extLst>
          </p:cNvPr>
          <p:cNvSpPr/>
          <p:nvPr/>
        </p:nvSpPr>
        <p:spPr>
          <a:xfrm>
            <a:off x="764857" y="2291794"/>
            <a:ext cx="1097280" cy="19507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EEB8B2-42B7-4935-8F2C-8FE855945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725" y="6115050"/>
            <a:ext cx="2114550" cy="742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F2562B-8974-4408-A587-739822FBF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small" dirty="0">
                <a:solidFill>
                  <a:srgbClr val="0033A0"/>
                </a:solidFill>
                <a:latin typeface="Gill Sans MT" panose="020B0502020104020203" pitchFamily="34" charset="0"/>
                <a:ea typeface="+mn-ea"/>
                <a:cs typeface="+mn-cs"/>
              </a:rPr>
              <a:t>No One is Safe Until Everyone is Safe</a:t>
            </a:r>
          </a:p>
        </p:txBody>
      </p:sp>
      <p:pic>
        <p:nvPicPr>
          <p:cNvPr id="22" name="Picture 2" descr="Logo of the Global Compact for Migration - Devpolicy Blog from the  Development Policy Centre">
            <a:extLst>
              <a:ext uri="{FF2B5EF4-FFF2-40B4-BE49-F238E27FC236}">
                <a16:creationId xmlns:a16="http://schemas.microsoft.com/office/drawing/2014/main" id="{20A50B5B-B6F1-420F-9350-44E5D7A95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9" y="2837791"/>
            <a:ext cx="851096" cy="85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A4A7D6-3B58-49D2-9216-E39F8AD26119}"/>
              </a:ext>
            </a:extLst>
          </p:cNvPr>
          <p:cNvSpPr txBox="1"/>
          <p:nvPr/>
        </p:nvSpPr>
        <p:spPr>
          <a:xfrm>
            <a:off x="764857" y="1783220"/>
            <a:ext cx="9080305" cy="442674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dk1"/>
                </a:solidFill>
              </a:rPr>
              <a:t>Social Inclusion and Migrant Integration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499426-1D1D-40C6-B853-A7A95A376835}"/>
              </a:ext>
            </a:extLst>
          </p:cNvPr>
          <p:cNvSpPr txBox="1"/>
          <p:nvPr/>
        </p:nvSpPr>
        <p:spPr>
          <a:xfrm>
            <a:off x="764857" y="4438880"/>
            <a:ext cx="10515600" cy="16344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Examples of Action: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Access to the clinics dedicated to COVID-19 diagnosis, regardless of their migratory status or insurance (Canada)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Access to online education through the translation of online learning guidelines to support the registration of refugee and migrant children (Greece)	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E6C125-7E06-41D5-9830-DAD4CFF71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229" y="2255588"/>
            <a:ext cx="7530557" cy="20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4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cade of Action - UCLG ASPAC">
            <a:extLst>
              <a:ext uri="{FF2B5EF4-FFF2-40B4-BE49-F238E27FC236}">
                <a16:creationId xmlns:a16="http://schemas.microsoft.com/office/drawing/2014/main" id="{C0FE205A-04C2-4AFC-B519-45E9D97C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53" y="3386397"/>
            <a:ext cx="3372185" cy="179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A1BCB5-F50E-D04C-9468-7DBF64DEDC5B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4" y="1182615"/>
            <a:ext cx="2374900" cy="40513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FCD9AAD-0100-484F-898A-5B7300B93058}"/>
              </a:ext>
            </a:extLst>
          </p:cNvPr>
          <p:cNvSpPr txBox="1">
            <a:spLocks/>
          </p:cNvSpPr>
          <p:nvPr/>
        </p:nvSpPr>
        <p:spPr>
          <a:xfrm>
            <a:off x="851845" y="419740"/>
            <a:ext cx="10826354" cy="918450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small" baseline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33A0"/>
                </a:solidFill>
                <a:ea typeface="+mn-ea"/>
                <a:cs typeface="+mn-cs"/>
              </a:rPr>
              <a:t>Connecting the GCM with the un socioeconomic response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4485D9-2B96-054A-B499-D850E09AC676}"/>
              </a:ext>
            </a:extLst>
          </p:cNvPr>
          <p:cNvSpPr txBox="1"/>
          <p:nvPr/>
        </p:nvSpPr>
        <p:spPr>
          <a:xfrm>
            <a:off x="851845" y="5428646"/>
            <a:ext cx="2451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+mj-lt"/>
              </a:rPr>
              <a:t>Source: </a:t>
            </a:r>
          </a:p>
          <a:p>
            <a:r>
              <a:rPr lang="en-US" sz="1400">
                <a:latin typeface="+mj-lt"/>
              </a:rPr>
              <a:t>UN Framework for the immediate socio-economic response to COVID-19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A7F8D81F-49B6-6A4A-9C65-6B5506E5BF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6" y="2041452"/>
            <a:ext cx="2273300" cy="1930400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AD3ACD-ADD1-CA4A-B66B-BBD4137E9F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038" y="2664628"/>
            <a:ext cx="3883597" cy="16489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0B8D2A-B3CD-4A53-816E-26E4FF189C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8725" y="6115050"/>
            <a:ext cx="21145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0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70B8D2A-B3CD-4A53-816E-26E4FF189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725" y="6115050"/>
            <a:ext cx="2114550" cy="74295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4AB30A1-E46D-4231-AC8C-37EAEAE22FFB}"/>
              </a:ext>
            </a:extLst>
          </p:cNvPr>
          <p:cNvSpPr txBox="1">
            <a:spLocks noGrp="1"/>
          </p:cNvSpPr>
          <p:nvPr>
            <p:ph sz="half" idx="10"/>
          </p:nvPr>
        </p:nvSpPr>
        <p:spPr>
          <a:xfrm>
            <a:off x="5587999" y="3438177"/>
            <a:ext cx="5976097" cy="19602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For more information, please consult the </a:t>
            </a:r>
            <a:r>
              <a:rPr lang="en-US" b="1"/>
              <a:t>UN Migration Network</a:t>
            </a:r>
            <a:r>
              <a:rPr lang="en-US"/>
              <a:t> </a:t>
            </a:r>
            <a:r>
              <a:rPr lang="en-US" b="1"/>
              <a:t>Policy Brief</a:t>
            </a:r>
            <a:r>
              <a:rPr lang="en-US"/>
              <a:t> under:</a:t>
            </a:r>
            <a:endParaRPr lang="en-US" b="1"/>
          </a:p>
          <a:p>
            <a:pPr algn="ctr"/>
            <a:r>
              <a:rPr lang="en-US" b="1">
                <a:hlinkClick r:id="rId4"/>
              </a:rPr>
              <a:t>www.migrationnetwork.un.org</a:t>
            </a:r>
            <a:r>
              <a:rPr lang="en-US" b="1"/>
              <a:t>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9D7D9-C4DC-470D-A6DF-0B61CD695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38" y="426477"/>
            <a:ext cx="4158680" cy="36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66DE575EB53141B2209B5D6B2C647E" ma:contentTypeVersion="11" ma:contentTypeDescription="Create a new document." ma:contentTypeScope="" ma:versionID="647295d38c7e6c0f37279666209d2fb0">
  <xsd:schema xmlns:xsd="http://www.w3.org/2001/XMLSchema" xmlns:xs="http://www.w3.org/2001/XMLSchema" xmlns:p="http://schemas.microsoft.com/office/2006/metadata/properties" xmlns:ns2="be2a0d85-bbb8-44c2-8a21-af829b6da2bb" xmlns:ns3="9e6f390f-f9eb-4bc8-a102-f52be7b0f717" targetNamespace="http://schemas.microsoft.com/office/2006/metadata/properties" ma:root="true" ma:fieldsID="17d0bc416ecbbd9d328a6b946cb221f4" ns2:_="" ns3:_="">
    <xsd:import namespace="be2a0d85-bbb8-44c2-8a21-af829b6da2bb"/>
    <xsd:import namespace="9e6f390f-f9eb-4bc8-a102-f52be7b0f7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a0d85-bbb8-44c2-8a21-af829b6da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f390f-f9eb-4bc8-a102-f52be7b0f71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966F68-AA6F-41E8-8280-7C3EB8919CFC}">
  <ds:schemaRefs>
    <ds:schemaRef ds:uri="9e6f390f-f9eb-4bc8-a102-f52be7b0f717"/>
    <ds:schemaRef ds:uri="be2a0d85-bbb8-44c2-8a21-af829b6da2b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8F5F4D8-9752-4533-8CD1-AEDB50B2E4FB}">
  <ds:schemaRefs>
    <ds:schemaRef ds:uri="9e6f390f-f9eb-4bc8-a102-f52be7b0f717"/>
    <ds:schemaRef ds:uri="be2a0d85-bbb8-44c2-8a21-af829b6da2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7076FD-EA3B-4AF7-9B7B-4E36A8C06F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248</Words>
  <Application>Microsoft Office PowerPoint</Application>
  <PresentationFormat>Widescreen</PresentationFormat>
  <Paragraphs>26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Gill Sans MT</vt:lpstr>
      <vt:lpstr>Office Theme</vt:lpstr>
      <vt:lpstr>Applying the Global Compact for Safe, Orderly and Regular Migration in  COVID-19 response and recovery efforts </vt:lpstr>
      <vt:lpstr>PowerPoint Presentation</vt:lpstr>
      <vt:lpstr>Leveraging the GCM for COVID-19 Response and Recovery</vt:lpstr>
      <vt:lpstr>Restoring the Positive Development Impact of Migration</vt:lpstr>
      <vt:lpstr>No One is Safe Until Everyone is Safe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the Global Compact for Safe, Orderly and Regular Migration in  COVID-19 response and recovery efforts </dc:title>
  <dc:creator>RIALLANT Cécile</dc:creator>
  <cp:lastModifiedBy>RIALLANT Cécile</cp:lastModifiedBy>
  <cp:revision>3</cp:revision>
  <dcterms:created xsi:type="dcterms:W3CDTF">2020-10-16T12:30:27Z</dcterms:created>
  <dcterms:modified xsi:type="dcterms:W3CDTF">2020-10-16T12:56:34Z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59aa38-f392-4105-be92-628035578272_Enabled">
    <vt:lpwstr>true</vt:lpwstr>
  </property>
  <property fmtid="{D5CDD505-2E9C-101B-9397-08002B2CF9AE}" pid="3" name="MSIP_Label_2059aa38-f392-4105-be92-628035578272_SetDate">
    <vt:lpwstr>2020-10-16T12:56:34Z</vt:lpwstr>
  </property>
  <property fmtid="{D5CDD505-2E9C-101B-9397-08002B2CF9AE}" pid="4" name="MSIP_Label_2059aa38-f392-4105-be92-628035578272_Method">
    <vt:lpwstr>Standard</vt:lpwstr>
  </property>
  <property fmtid="{D5CDD505-2E9C-101B-9397-08002B2CF9AE}" pid="5" name="MSIP_Label_2059aa38-f392-4105-be92-628035578272_Name">
    <vt:lpwstr>IOMLb0020IN123173</vt:lpwstr>
  </property>
  <property fmtid="{D5CDD505-2E9C-101B-9397-08002B2CF9AE}" pid="6" name="MSIP_Label_2059aa38-f392-4105-be92-628035578272_SiteId">
    <vt:lpwstr>1588262d-23fb-43b4-bd6e-bce49c8e6186</vt:lpwstr>
  </property>
  <property fmtid="{D5CDD505-2E9C-101B-9397-08002B2CF9AE}" pid="7" name="MSIP_Label_2059aa38-f392-4105-be92-628035578272_ActionId">
    <vt:lpwstr>973a8fcc-6705-4f3d-aa8b-32923d998925</vt:lpwstr>
  </property>
  <property fmtid="{D5CDD505-2E9C-101B-9397-08002B2CF9AE}" pid="8" name="MSIP_Label_2059aa38-f392-4105-be92-628035578272_ContentBits">
    <vt:lpwstr>0</vt:lpwstr>
  </property>
</Properties>
</file>