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4" r:id="rId6"/>
    <p:sldId id="265" r:id="rId7"/>
    <p:sldId id="270" r:id="rId8"/>
    <p:sldId id="261" r:id="rId9"/>
    <p:sldId id="272" r:id="rId10"/>
    <p:sldId id="262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59044-83B9-4CFC-9651-7D786014FC69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A837EF3-C7E7-4314-8FFD-2515163B1467}">
      <dgm:prSet phldrT="[Text]"/>
      <dgm:spPr/>
      <dgm:t>
        <a:bodyPr/>
        <a:lstStyle/>
        <a:p>
          <a:r>
            <a:rPr lang="en-US" dirty="0"/>
            <a:t>Livelihoods</a:t>
          </a:r>
        </a:p>
      </dgm:t>
    </dgm:pt>
    <dgm:pt modelId="{EC20E2CE-9BBA-4C0E-AA75-DD0DC488E8A9}" type="parTrans" cxnId="{2544CD7A-0A7B-4191-8ECA-18AA9D9E596D}">
      <dgm:prSet/>
      <dgm:spPr/>
      <dgm:t>
        <a:bodyPr/>
        <a:lstStyle/>
        <a:p>
          <a:endParaRPr lang="en-US"/>
        </a:p>
      </dgm:t>
    </dgm:pt>
    <dgm:pt modelId="{49BDD4BC-0548-4C7C-A2B9-5AB61690206A}" type="sibTrans" cxnId="{2544CD7A-0A7B-4191-8ECA-18AA9D9E596D}">
      <dgm:prSet/>
      <dgm:spPr/>
      <dgm:t>
        <a:bodyPr/>
        <a:lstStyle/>
        <a:p>
          <a:endParaRPr lang="en-US"/>
        </a:p>
      </dgm:t>
    </dgm:pt>
    <dgm:pt modelId="{C68D21D7-5D8E-492E-88F9-593FF1EF66AC}">
      <dgm:prSet phldrT="[Text]"/>
      <dgm:spPr/>
      <dgm:t>
        <a:bodyPr/>
        <a:lstStyle/>
        <a:p>
          <a:r>
            <a:rPr lang="en-US" dirty="0"/>
            <a:t>Health Risks</a:t>
          </a:r>
        </a:p>
      </dgm:t>
    </dgm:pt>
    <dgm:pt modelId="{54E7B98F-B50E-43F3-82E0-36F4B303F958}" type="parTrans" cxnId="{80D5BA6D-0263-40FD-B96D-9234035C9255}">
      <dgm:prSet/>
      <dgm:spPr/>
      <dgm:t>
        <a:bodyPr/>
        <a:lstStyle/>
        <a:p>
          <a:endParaRPr lang="en-US"/>
        </a:p>
      </dgm:t>
    </dgm:pt>
    <dgm:pt modelId="{370CCB2D-D751-4ADD-B068-CD2F26E1CFDB}" type="sibTrans" cxnId="{80D5BA6D-0263-40FD-B96D-9234035C9255}">
      <dgm:prSet/>
      <dgm:spPr/>
      <dgm:t>
        <a:bodyPr/>
        <a:lstStyle/>
        <a:p>
          <a:endParaRPr lang="en-US"/>
        </a:p>
      </dgm:t>
    </dgm:pt>
    <dgm:pt modelId="{79D0528A-1E71-4C44-8713-5CF1C6D71863}">
      <dgm:prSet/>
      <dgm:spPr/>
      <dgm:t>
        <a:bodyPr/>
        <a:lstStyle/>
        <a:p>
          <a:r>
            <a:rPr lang="en-US" dirty="0"/>
            <a:t>Loss of Jobs, Remittances and status</a:t>
          </a:r>
        </a:p>
      </dgm:t>
    </dgm:pt>
    <dgm:pt modelId="{E31240D8-2379-4796-BA73-6E6929EB7CA2}" type="parTrans" cxnId="{117168C1-2960-4EBC-8D3D-1E16100B28EC}">
      <dgm:prSet/>
      <dgm:spPr/>
      <dgm:t>
        <a:bodyPr/>
        <a:lstStyle/>
        <a:p>
          <a:endParaRPr lang="en-US"/>
        </a:p>
      </dgm:t>
    </dgm:pt>
    <dgm:pt modelId="{3EA0117D-82FF-4882-B498-9D04A72A4343}" type="sibTrans" cxnId="{117168C1-2960-4EBC-8D3D-1E16100B28EC}">
      <dgm:prSet/>
      <dgm:spPr/>
      <dgm:t>
        <a:bodyPr/>
        <a:lstStyle/>
        <a:p>
          <a:endParaRPr lang="en-US"/>
        </a:p>
      </dgm:t>
    </dgm:pt>
    <dgm:pt modelId="{4AA3351A-64D6-497A-8B5C-B0CCA849CA76}">
      <dgm:prSet/>
      <dgm:spPr/>
      <dgm:t>
        <a:bodyPr/>
        <a:lstStyle/>
        <a:p>
          <a:r>
            <a:rPr lang="en-US" dirty="0"/>
            <a:t>Uncertainty</a:t>
          </a:r>
        </a:p>
      </dgm:t>
    </dgm:pt>
    <dgm:pt modelId="{02FAAD3D-8428-4A62-84AB-B5A60F3FA885}" type="parTrans" cxnId="{C1FC0D0A-3F87-4D78-868D-3F4B72529DE1}">
      <dgm:prSet/>
      <dgm:spPr/>
      <dgm:t>
        <a:bodyPr/>
        <a:lstStyle/>
        <a:p>
          <a:endParaRPr lang="en-US"/>
        </a:p>
      </dgm:t>
    </dgm:pt>
    <dgm:pt modelId="{7C20E429-FF92-4D08-A2B8-805CCFF36CCC}" type="sibTrans" cxnId="{C1FC0D0A-3F87-4D78-868D-3F4B72529DE1}">
      <dgm:prSet/>
      <dgm:spPr/>
      <dgm:t>
        <a:bodyPr/>
        <a:lstStyle/>
        <a:p>
          <a:endParaRPr lang="en-US"/>
        </a:p>
      </dgm:t>
    </dgm:pt>
    <dgm:pt modelId="{6241FA40-3A0F-44CF-B8D0-F781DD132392}">
      <dgm:prSet/>
      <dgm:spPr/>
      <dgm:t>
        <a:bodyPr/>
        <a:lstStyle/>
        <a:p>
          <a:r>
            <a:rPr lang="en-US" dirty="0" smtClean="0"/>
            <a:t>Wage and Benefit Loss</a:t>
          </a:r>
          <a:endParaRPr lang="en-US" dirty="0"/>
        </a:p>
      </dgm:t>
    </dgm:pt>
    <dgm:pt modelId="{1A16C63B-5983-49F5-83D7-D29CDD38A51C}" type="parTrans" cxnId="{6DE2C881-8BD4-4FEF-A1E5-A5A12AFE43A9}">
      <dgm:prSet/>
      <dgm:spPr/>
      <dgm:t>
        <a:bodyPr/>
        <a:lstStyle/>
        <a:p>
          <a:endParaRPr lang="en-US"/>
        </a:p>
      </dgm:t>
    </dgm:pt>
    <dgm:pt modelId="{FEFACA5F-5197-4B45-83FE-C197008A5827}" type="sibTrans" cxnId="{6DE2C881-8BD4-4FEF-A1E5-A5A12AFE43A9}">
      <dgm:prSet/>
      <dgm:spPr/>
      <dgm:t>
        <a:bodyPr/>
        <a:lstStyle/>
        <a:p>
          <a:endParaRPr lang="en-US"/>
        </a:p>
      </dgm:t>
    </dgm:pt>
    <dgm:pt modelId="{392763A0-91D8-43C9-B935-E0E503C5CDD0}">
      <dgm:prSet/>
      <dgm:spPr/>
      <dgm:t>
        <a:bodyPr/>
        <a:lstStyle/>
        <a:p>
          <a:r>
            <a:rPr lang="en-US"/>
            <a:t>Social </a:t>
          </a:r>
          <a:r>
            <a:rPr lang="en-US" dirty="0"/>
            <a:t>Stigma and discrimination</a:t>
          </a:r>
        </a:p>
      </dgm:t>
    </dgm:pt>
    <dgm:pt modelId="{FDC901D3-6D03-4EDF-8C74-937872EE5C7C}" type="parTrans" cxnId="{709ABBF3-EFA0-4E2A-BC85-584CAD6D5297}">
      <dgm:prSet/>
      <dgm:spPr/>
      <dgm:t>
        <a:bodyPr/>
        <a:lstStyle/>
        <a:p>
          <a:endParaRPr lang="en-US"/>
        </a:p>
      </dgm:t>
    </dgm:pt>
    <dgm:pt modelId="{4583FDC0-01F7-48D7-A47A-F06F3D1AC1D1}" type="sibTrans" cxnId="{709ABBF3-EFA0-4E2A-BC85-584CAD6D5297}">
      <dgm:prSet/>
      <dgm:spPr/>
      <dgm:t>
        <a:bodyPr/>
        <a:lstStyle/>
        <a:p>
          <a:endParaRPr lang="en-US"/>
        </a:p>
      </dgm:t>
    </dgm:pt>
    <dgm:pt modelId="{4EECFB0E-77B8-4BBB-8A20-E03EE570664D}" type="pres">
      <dgm:prSet presAssocID="{D1759044-83B9-4CFC-9651-7D786014FC69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237C277-D71A-49DA-89C5-E63B7107CB24}" type="pres">
      <dgm:prSet presAssocID="{6241FA40-3A0F-44CF-B8D0-F781DD132392}" presName="Accent6" presStyleCnt="0"/>
      <dgm:spPr/>
    </dgm:pt>
    <dgm:pt modelId="{1A9D69F9-3E32-4322-B995-F15FFB12617F}" type="pres">
      <dgm:prSet presAssocID="{6241FA40-3A0F-44CF-B8D0-F781DD132392}" presName="Accent" presStyleLbl="node1" presStyleIdx="0" presStyleCnt="6"/>
      <dgm:spPr/>
    </dgm:pt>
    <dgm:pt modelId="{24FF3917-12A7-4CB0-8674-79503956078B}" type="pres">
      <dgm:prSet presAssocID="{6241FA40-3A0F-44CF-B8D0-F781DD132392}" presName="ParentBackground6" presStyleCnt="0"/>
      <dgm:spPr/>
    </dgm:pt>
    <dgm:pt modelId="{E8765E29-6A40-44F8-86A3-0883F40F33DA}" type="pres">
      <dgm:prSet presAssocID="{6241FA40-3A0F-44CF-B8D0-F781DD132392}" presName="ParentBackground" presStyleLbl="fgAcc1" presStyleIdx="0" presStyleCnt="6"/>
      <dgm:spPr/>
      <dgm:t>
        <a:bodyPr/>
        <a:lstStyle/>
        <a:p>
          <a:endParaRPr lang="en-US"/>
        </a:p>
      </dgm:t>
    </dgm:pt>
    <dgm:pt modelId="{8AD79605-E355-4143-A24D-43E219CE9C8E}" type="pres">
      <dgm:prSet presAssocID="{6241FA40-3A0F-44CF-B8D0-F781DD132392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F8BEF-F2BC-4C85-9514-CE8FF31D9630}" type="pres">
      <dgm:prSet presAssocID="{392763A0-91D8-43C9-B935-E0E503C5CDD0}" presName="Accent5" presStyleCnt="0"/>
      <dgm:spPr/>
    </dgm:pt>
    <dgm:pt modelId="{C3445E80-4F0C-41CB-B780-FF023325F796}" type="pres">
      <dgm:prSet presAssocID="{392763A0-91D8-43C9-B935-E0E503C5CDD0}" presName="Accent" presStyleLbl="node1" presStyleIdx="1" presStyleCnt="6"/>
      <dgm:spPr/>
    </dgm:pt>
    <dgm:pt modelId="{70B4F5D3-6ED2-4336-A95E-99EE4EF63245}" type="pres">
      <dgm:prSet presAssocID="{392763A0-91D8-43C9-B935-E0E503C5CDD0}" presName="ParentBackground5" presStyleCnt="0"/>
      <dgm:spPr/>
    </dgm:pt>
    <dgm:pt modelId="{50FC065E-A7EA-4C19-BE0D-58E11E34E5B6}" type="pres">
      <dgm:prSet presAssocID="{392763A0-91D8-43C9-B935-E0E503C5CDD0}" presName="ParentBackground" presStyleLbl="fgAcc1" presStyleIdx="1" presStyleCnt="6"/>
      <dgm:spPr/>
      <dgm:t>
        <a:bodyPr/>
        <a:lstStyle/>
        <a:p>
          <a:endParaRPr lang="en-US"/>
        </a:p>
      </dgm:t>
    </dgm:pt>
    <dgm:pt modelId="{07946575-D3E1-4293-8B09-9144B5222491}" type="pres">
      <dgm:prSet presAssocID="{392763A0-91D8-43C9-B935-E0E503C5CDD0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0F4F8-D105-4665-82B1-FF8F812B3CD4}" type="pres">
      <dgm:prSet presAssocID="{4AA3351A-64D6-497A-8B5C-B0CCA849CA76}" presName="Accent4" presStyleCnt="0"/>
      <dgm:spPr/>
    </dgm:pt>
    <dgm:pt modelId="{F2F1FB1C-D94C-4DB5-A8F9-849BE9E5C82C}" type="pres">
      <dgm:prSet presAssocID="{4AA3351A-64D6-497A-8B5C-B0CCA849CA76}" presName="Accent" presStyleLbl="node1" presStyleIdx="2" presStyleCnt="6"/>
      <dgm:spPr/>
    </dgm:pt>
    <dgm:pt modelId="{6905158F-6BDF-4250-9CC5-15BF8F2134B0}" type="pres">
      <dgm:prSet presAssocID="{4AA3351A-64D6-497A-8B5C-B0CCA849CA76}" presName="ParentBackground4" presStyleCnt="0"/>
      <dgm:spPr/>
    </dgm:pt>
    <dgm:pt modelId="{D6ED3BBD-DA35-4621-AC67-8BE05CDC6838}" type="pres">
      <dgm:prSet presAssocID="{4AA3351A-64D6-497A-8B5C-B0CCA849CA76}" presName="ParentBackground" presStyleLbl="fgAcc1" presStyleIdx="2" presStyleCnt="6"/>
      <dgm:spPr/>
      <dgm:t>
        <a:bodyPr/>
        <a:lstStyle/>
        <a:p>
          <a:endParaRPr lang="en-US"/>
        </a:p>
      </dgm:t>
    </dgm:pt>
    <dgm:pt modelId="{4EF4CC55-333E-46E4-9555-D03F1FF60EA0}" type="pres">
      <dgm:prSet presAssocID="{4AA3351A-64D6-497A-8B5C-B0CCA849CA7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F296D-2F3E-4DD9-9B1E-4CDA9CBDBC49}" type="pres">
      <dgm:prSet presAssocID="{79D0528A-1E71-4C44-8713-5CF1C6D71863}" presName="Accent3" presStyleCnt="0"/>
      <dgm:spPr/>
    </dgm:pt>
    <dgm:pt modelId="{9EE1FE9C-C57C-47F9-AF9C-D64BF9273FB7}" type="pres">
      <dgm:prSet presAssocID="{79D0528A-1E71-4C44-8713-5CF1C6D71863}" presName="Accent" presStyleLbl="node1" presStyleIdx="3" presStyleCnt="6"/>
      <dgm:spPr/>
    </dgm:pt>
    <dgm:pt modelId="{6CD7E0EF-7E3E-4FF7-A50C-03A2E2562DDB}" type="pres">
      <dgm:prSet presAssocID="{79D0528A-1E71-4C44-8713-5CF1C6D71863}" presName="ParentBackground3" presStyleCnt="0"/>
      <dgm:spPr/>
    </dgm:pt>
    <dgm:pt modelId="{D14FC36A-815E-48AD-987A-A6140B507013}" type="pres">
      <dgm:prSet presAssocID="{79D0528A-1E71-4C44-8713-5CF1C6D71863}" presName="ParentBackground" presStyleLbl="fgAcc1" presStyleIdx="3" presStyleCnt="6"/>
      <dgm:spPr/>
      <dgm:t>
        <a:bodyPr/>
        <a:lstStyle/>
        <a:p>
          <a:endParaRPr lang="en-US"/>
        </a:p>
      </dgm:t>
    </dgm:pt>
    <dgm:pt modelId="{F96AD96B-B01A-4D81-8DE4-8D9C9EC56365}" type="pres">
      <dgm:prSet presAssocID="{79D0528A-1E71-4C44-8713-5CF1C6D7186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31AD2-FA1C-44C9-965C-27FF18C2B76C}" type="pres">
      <dgm:prSet presAssocID="{C68D21D7-5D8E-492E-88F9-593FF1EF66AC}" presName="Accent2" presStyleCnt="0"/>
      <dgm:spPr/>
    </dgm:pt>
    <dgm:pt modelId="{F1261455-72A7-47BA-9DB0-F9F184EF28A5}" type="pres">
      <dgm:prSet presAssocID="{C68D21D7-5D8E-492E-88F9-593FF1EF66AC}" presName="Accent" presStyleLbl="node1" presStyleIdx="4" presStyleCnt="6"/>
      <dgm:spPr/>
    </dgm:pt>
    <dgm:pt modelId="{F2D34E7D-CA33-4179-B0B0-0B5D19105045}" type="pres">
      <dgm:prSet presAssocID="{C68D21D7-5D8E-492E-88F9-593FF1EF66AC}" presName="ParentBackground2" presStyleCnt="0"/>
      <dgm:spPr/>
    </dgm:pt>
    <dgm:pt modelId="{2C99EFB1-A231-45B1-800A-60119D72ADC8}" type="pres">
      <dgm:prSet presAssocID="{C68D21D7-5D8E-492E-88F9-593FF1EF66AC}" presName="ParentBackground" presStyleLbl="fgAcc1" presStyleIdx="4" presStyleCnt="6"/>
      <dgm:spPr/>
      <dgm:t>
        <a:bodyPr/>
        <a:lstStyle/>
        <a:p>
          <a:endParaRPr lang="en-US"/>
        </a:p>
      </dgm:t>
    </dgm:pt>
    <dgm:pt modelId="{728B6B81-86E5-4D5B-931C-B15D74E5C8CF}" type="pres">
      <dgm:prSet presAssocID="{C68D21D7-5D8E-492E-88F9-593FF1EF66A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789B2-2FCD-449C-BDC3-C7C78035558E}" type="pres">
      <dgm:prSet presAssocID="{DA837EF3-C7E7-4314-8FFD-2515163B1467}" presName="Accent1" presStyleCnt="0"/>
      <dgm:spPr/>
    </dgm:pt>
    <dgm:pt modelId="{03858C16-BD81-4FEB-A326-D84C784F8E08}" type="pres">
      <dgm:prSet presAssocID="{DA837EF3-C7E7-4314-8FFD-2515163B1467}" presName="Accent" presStyleLbl="node1" presStyleIdx="5" presStyleCnt="6"/>
      <dgm:spPr/>
    </dgm:pt>
    <dgm:pt modelId="{C8A2B580-FD9E-4553-8CD2-BE9ED3B7769D}" type="pres">
      <dgm:prSet presAssocID="{DA837EF3-C7E7-4314-8FFD-2515163B1467}" presName="ParentBackground1" presStyleCnt="0"/>
      <dgm:spPr/>
    </dgm:pt>
    <dgm:pt modelId="{269E1455-101B-4D5E-8960-444826C058D2}" type="pres">
      <dgm:prSet presAssocID="{DA837EF3-C7E7-4314-8FFD-2515163B1467}" presName="ParentBackground" presStyleLbl="fgAcc1" presStyleIdx="5" presStyleCnt="6"/>
      <dgm:spPr/>
      <dgm:t>
        <a:bodyPr/>
        <a:lstStyle/>
        <a:p>
          <a:endParaRPr lang="en-US"/>
        </a:p>
      </dgm:t>
    </dgm:pt>
    <dgm:pt modelId="{61C1C02B-5557-4389-8308-6FA0C4BE28D7}" type="pres">
      <dgm:prSet presAssocID="{DA837EF3-C7E7-4314-8FFD-2515163B146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4A60EE-BA3D-4915-B1D7-89C0D585F2CD}" type="presOf" srcId="{C68D21D7-5D8E-492E-88F9-593FF1EF66AC}" destId="{2C99EFB1-A231-45B1-800A-60119D72ADC8}" srcOrd="0" destOrd="0" presId="urn:microsoft.com/office/officeart/2011/layout/CircleProcess"/>
    <dgm:cxn modelId="{75BA99DF-6E80-47CF-AA03-80295E483995}" type="presOf" srcId="{392763A0-91D8-43C9-B935-E0E503C5CDD0}" destId="{07946575-D3E1-4293-8B09-9144B5222491}" srcOrd="1" destOrd="0" presId="urn:microsoft.com/office/officeart/2011/layout/CircleProcess"/>
    <dgm:cxn modelId="{9C2A0A46-0F95-4943-9C13-71B3B8A5F448}" type="presOf" srcId="{79D0528A-1E71-4C44-8713-5CF1C6D71863}" destId="{F96AD96B-B01A-4D81-8DE4-8D9C9EC56365}" srcOrd="1" destOrd="0" presId="urn:microsoft.com/office/officeart/2011/layout/CircleProcess"/>
    <dgm:cxn modelId="{C1FC0D0A-3F87-4D78-868D-3F4B72529DE1}" srcId="{D1759044-83B9-4CFC-9651-7D786014FC69}" destId="{4AA3351A-64D6-497A-8B5C-B0CCA849CA76}" srcOrd="3" destOrd="0" parTransId="{02FAAD3D-8428-4A62-84AB-B5A60F3FA885}" sibTransId="{7C20E429-FF92-4D08-A2B8-805CCFF36CCC}"/>
    <dgm:cxn modelId="{AE7BC032-9CD3-4903-B4B8-63C8881F53A9}" type="presOf" srcId="{392763A0-91D8-43C9-B935-E0E503C5CDD0}" destId="{50FC065E-A7EA-4C19-BE0D-58E11E34E5B6}" srcOrd="0" destOrd="0" presId="urn:microsoft.com/office/officeart/2011/layout/CircleProcess"/>
    <dgm:cxn modelId="{ADD70778-7152-4BA8-A48A-0AB09324D3EC}" type="presOf" srcId="{4AA3351A-64D6-497A-8B5C-B0CCA849CA76}" destId="{D6ED3BBD-DA35-4621-AC67-8BE05CDC6838}" srcOrd="0" destOrd="0" presId="urn:microsoft.com/office/officeart/2011/layout/CircleProcess"/>
    <dgm:cxn modelId="{82DEE669-8FE0-4BC3-BA12-527444EB4397}" type="presOf" srcId="{6241FA40-3A0F-44CF-B8D0-F781DD132392}" destId="{E8765E29-6A40-44F8-86A3-0883F40F33DA}" srcOrd="0" destOrd="0" presId="urn:microsoft.com/office/officeart/2011/layout/CircleProcess"/>
    <dgm:cxn modelId="{117168C1-2960-4EBC-8D3D-1E16100B28EC}" srcId="{D1759044-83B9-4CFC-9651-7D786014FC69}" destId="{79D0528A-1E71-4C44-8713-5CF1C6D71863}" srcOrd="2" destOrd="0" parTransId="{E31240D8-2379-4796-BA73-6E6929EB7CA2}" sibTransId="{3EA0117D-82FF-4882-B498-9D04A72A4343}"/>
    <dgm:cxn modelId="{6DE2C881-8BD4-4FEF-A1E5-A5A12AFE43A9}" srcId="{D1759044-83B9-4CFC-9651-7D786014FC69}" destId="{6241FA40-3A0F-44CF-B8D0-F781DD132392}" srcOrd="5" destOrd="0" parTransId="{1A16C63B-5983-49F5-83D7-D29CDD38A51C}" sibTransId="{FEFACA5F-5197-4B45-83FE-C197008A5827}"/>
    <dgm:cxn modelId="{84BE715D-BCEE-4586-8C36-A4EEE5DF7ED1}" type="presOf" srcId="{DA837EF3-C7E7-4314-8FFD-2515163B1467}" destId="{61C1C02B-5557-4389-8308-6FA0C4BE28D7}" srcOrd="1" destOrd="0" presId="urn:microsoft.com/office/officeart/2011/layout/CircleProcess"/>
    <dgm:cxn modelId="{15FA84D3-4112-42DE-8684-1565B2CFC2E3}" type="presOf" srcId="{D1759044-83B9-4CFC-9651-7D786014FC69}" destId="{4EECFB0E-77B8-4BBB-8A20-E03EE570664D}" srcOrd="0" destOrd="0" presId="urn:microsoft.com/office/officeart/2011/layout/CircleProcess"/>
    <dgm:cxn modelId="{C910A1E9-E39A-4D78-B4A8-F796420A9136}" type="presOf" srcId="{6241FA40-3A0F-44CF-B8D0-F781DD132392}" destId="{8AD79605-E355-4143-A24D-43E219CE9C8E}" srcOrd="1" destOrd="0" presId="urn:microsoft.com/office/officeart/2011/layout/CircleProcess"/>
    <dgm:cxn modelId="{709ABBF3-EFA0-4E2A-BC85-584CAD6D5297}" srcId="{D1759044-83B9-4CFC-9651-7D786014FC69}" destId="{392763A0-91D8-43C9-B935-E0E503C5CDD0}" srcOrd="4" destOrd="0" parTransId="{FDC901D3-6D03-4EDF-8C74-937872EE5C7C}" sibTransId="{4583FDC0-01F7-48D7-A47A-F06F3D1AC1D1}"/>
    <dgm:cxn modelId="{80D5BA6D-0263-40FD-B96D-9234035C9255}" srcId="{D1759044-83B9-4CFC-9651-7D786014FC69}" destId="{C68D21D7-5D8E-492E-88F9-593FF1EF66AC}" srcOrd="1" destOrd="0" parTransId="{54E7B98F-B50E-43F3-82E0-36F4B303F958}" sibTransId="{370CCB2D-D751-4ADD-B068-CD2F26E1CFDB}"/>
    <dgm:cxn modelId="{D9D36638-1C4D-4580-8729-9E7DAC1984E1}" type="presOf" srcId="{4AA3351A-64D6-497A-8B5C-B0CCA849CA76}" destId="{4EF4CC55-333E-46E4-9555-D03F1FF60EA0}" srcOrd="1" destOrd="0" presId="urn:microsoft.com/office/officeart/2011/layout/CircleProcess"/>
    <dgm:cxn modelId="{56905FD1-3DAE-4686-805E-BBD5A9164B03}" type="presOf" srcId="{C68D21D7-5D8E-492E-88F9-593FF1EF66AC}" destId="{728B6B81-86E5-4D5B-931C-B15D74E5C8CF}" srcOrd="1" destOrd="0" presId="urn:microsoft.com/office/officeart/2011/layout/CircleProcess"/>
    <dgm:cxn modelId="{E3757CF3-A046-4BB4-A956-E92F5E192343}" type="presOf" srcId="{DA837EF3-C7E7-4314-8FFD-2515163B1467}" destId="{269E1455-101B-4D5E-8960-444826C058D2}" srcOrd="0" destOrd="0" presId="urn:microsoft.com/office/officeart/2011/layout/CircleProcess"/>
    <dgm:cxn modelId="{6FB67DCA-2D16-484D-ACE3-98D741DA0BFE}" type="presOf" srcId="{79D0528A-1E71-4C44-8713-5CF1C6D71863}" destId="{D14FC36A-815E-48AD-987A-A6140B507013}" srcOrd="0" destOrd="0" presId="urn:microsoft.com/office/officeart/2011/layout/CircleProcess"/>
    <dgm:cxn modelId="{2544CD7A-0A7B-4191-8ECA-18AA9D9E596D}" srcId="{D1759044-83B9-4CFC-9651-7D786014FC69}" destId="{DA837EF3-C7E7-4314-8FFD-2515163B1467}" srcOrd="0" destOrd="0" parTransId="{EC20E2CE-9BBA-4C0E-AA75-DD0DC488E8A9}" sibTransId="{49BDD4BC-0548-4C7C-A2B9-5AB61690206A}"/>
    <dgm:cxn modelId="{59978566-5F8A-4497-891E-D549197C8315}" type="presParOf" srcId="{4EECFB0E-77B8-4BBB-8A20-E03EE570664D}" destId="{D237C277-D71A-49DA-89C5-E63B7107CB24}" srcOrd="0" destOrd="0" presId="urn:microsoft.com/office/officeart/2011/layout/CircleProcess"/>
    <dgm:cxn modelId="{278178A8-771E-4692-99AA-E68A6CA23FAD}" type="presParOf" srcId="{D237C277-D71A-49DA-89C5-E63B7107CB24}" destId="{1A9D69F9-3E32-4322-B995-F15FFB12617F}" srcOrd="0" destOrd="0" presId="urn:microsoft.com/office/officeart/2011/layout/CircleProcess"/>
    <dgm:cxn modelId="{0D2CB63E-500B-44EA-A640-915BE9598EB2}" type="presParOf" srcId="{4EECFB0E-77B8-4BBB-8A20-E03EE570664D}" destId="{24FF3917-12A7-4CB0-8674-79503956078B}" srcOrd="1" destOrd="0" presId="urn:microsoft.com/office/officeart/2011/layout/CircleProcess"/>
    <dgm:cxn modelId="{D3A3CF04-7210-41ED-8559-30141A59893E}" type="presParOf" srcId="{24FF3917-12A7-4CB0-8674-79503956078B}" destId="{E8765E29-6A40-44F8-86A3-0883F40F33DA}" srcOrd="0" destOrd="0" presId="urn:microsoft.com/office/officeart/2011/layout/CircleProcess"/>
    <dgm:cxn modelId="{1E4AC651-150F-4B94-B59D-3AA2E53A269B}" type="presParOf" srcId="{4EECFB0E-77B8-4BBB-8A20-E03EE570664D}" destId="{8AD79605-E355-4143-A24D-43E219CE9C8E}" srcOrd="2" destOrd="0" presId="urn:microsoft.com/office/officeart/2011/layout/CircleProcess"/>
    <dgm:cxn modelId="{A0879D8A-0DF3-40DF-AAF6-7677E508FAE3}" type="presParOf" srcId="{4EECFB0E-77B8-4BBB-8A20-E03EE570664D}" destId="{A1AF8BEF-F2BC-4C85-9514-CE8FF31D9630}" srcOrd="3" destOrd="0" presId="urn:microsoft.com/office/officeart/2011/layout/CircleProcess"/>
    <dgm:cxn modelId="{14272B69-52E9-425E-BFEB-39029D8CB541}" type="presParOf" srcId="{A1AF8BEF-F2BC-4C85-9514-CE8FF31D9630}" destId="{C3445E80-4F0C-41CB-B780-FF023325F796}" srcOrd="0" destOrd="0" presId="urn:microsoft.com/office/officeart/2011/layout/CircleProcess"/>
    <dgm:cxn modelId="{C17DB76B-B95F-4CA7-B160-C0E202C46798}" type="presParOf" srcId="{4EECFB0E-77B8-4BBB-8A20-E03EE570664D}" destId="{70B4F5D3-6ED2-4336-A95E-99EE4EF63245}" srcOrd="4" destOrd="0" presId="urn:microsoft.com/office/officeart/2011/layout/CircleProcess"/>
    <dgm:cxn modelId="{8DC394F3-E6EA-4C9F-AC58-49F53E9A653B}" type="presParOf" srcId="{70B4F5D3-6ED2-4336-A95E-99EE4EF63245}" destId="{50FC065E-A7EA-4C19-BE0D-58E11E34E5B6}" srcOrd="0" destOrd="0" presId="urn:microsoft.com/office/officeart/2011/layout/CircleProcess"/>
    <dgm:cxn modelId="{B13A0AB9-39C5-4E3D-839A-4FFE8B1678B1}" type="presParOf" srcId="{4EECFB0E-77B8-4BBB-8A20-E03EE570664D}" destId="{07946575-D3E1-4293-8B09-9144B5222491}" srcOrd="5" destOrd="0" presId="urn:microsoft.com/office/officeart/2011/layout/CircleProcess"/>
    <dgm:cxn modelId="{E55A0164-D0E5-4AC3-943D-1FEC638E9F22}" type="presParOf" srcId="{4EECFB0E-77B8-4BBB-8A20-E03EE570664D}" destId="{6FC0F4F8-D105-4665-82B1-FF8F812B3CD4}" srcOrd="6" destOrd="0" presId="urn:microsoft.com/office/officeart/2011/layout/CircleProcess"/>
    <dgm:cxn modelId="{53B414EF-53B1-4A9C-A40B-92717971800C}" type="presParOf" srcId="{6FC0F4F8-D105-4665-82B1-FF8F812B3CD4}" destId="{F2F1FB1C-D94C-4DB5-A8F9-849BE9E5C82C}" srcOrd="0" destOrd="0" presId="urn:microsoft.com/office/officeart/2011/layout/CircleProcess"/>
    <dgm:cxn modelId="{0272B47A-0A2F-4472-8496-C526CD0CA05F}" type="presParOf" srcId="{4EECFB0E-77B8-4BBB-8A20-E03EE570664D}" destId="{6905158F-6BDF-4250-9CC5-15BF8F2134B0}" srcOrd="7" destOrd="0" presId="urn:microsoft.com/office/officeart/2011/layout/CircleProcess"/>
    <dgm:cxn modelId="{3DE4D791-94E8-4189-8FCB-CF95051E37CF}" type="presParOf" srcId="{6905158F-6BDF-4250-9CC5-15BF8F2134B0}" destId="{D6ED3BBD-DA35-4621-AC67-8BE05CDC6838}" srcOrd="0" destOrd="0" presId="urn:microsoft.com/office/officeart/2011/layout/CircleProcess"/>
    <dgm:cxn modelId="{9476CED0-861B-4971-A022-3A79D34CCC12}" type="presParOf" srcId="{4EECFB0E-77B8-4BBB-8A20-E03EE570664D}" destId="{4EF4CC55-333E-46E4-9555-D03F1FF60EA0}" srcOrd="8" destOrd="0" presId="urn:microsoft.com/office/officeart/2011/layout/CircleProcess"/>
    <dgm:cxn modelId="{17521076-6683-4674-9378-8D0A232271EE}" type="presParOf" srcId="{4EECFB0E-77B8-4BBB-8A20-E03EE570664D}" destId="{B6DF296D-2F3E-4DD9-9B1E-4CDA9CBDBC49}" srcOrd="9" destOrd="0" presId="urn:microsoft.com/office/officeart/2011/layout/CircleProcess"/>
    <dgm:cxn modelId="{0075B017-BFDA-4FAD-9AB6-DA2861F43535}" type="presParOf" srcId="{B6DF296D-2F3E-4DD9-9B1E-4CDA9CBDBC49}" destId="{9EE1FE9C-C57C-47F9-AF9C-D64BF9273FB7}" srcOrd="0" destOrd="0" presId="urn:microsoft.com/office/officeart/2011/layout/CircleProcess"/>
    <dgm:cxn modelId="{08F4F5A9-472D-4102-BE0E-D57CD93EEC2B}" type="presParOf" srcId="{4EECFB0E-77B8-4BBB-8A20-E03EE570664D}" destId="{6CD7E0EF-7E3E-4FF7-A50C-03A2E2562DDB}" srcOrd="10" destOrd="0" presId="urn:microsoft.com/office/officeart/2011/layout/CircleProcess"/>
    <dgm:cxn modelId="{3034E31A-8971-429D-802B-06739C1987E3}" type="presParOf" srcId="{6CD7E0EF-7E3E-4FF7-A50C-03A2E2562DDB}" destId="{D14FC36A-815E-48AD-987A-A6140B507013}" srcOrd="0" destOrd="0" presId="urn:microsoft.com/office/officeart/2011/layout/CircleProcess"/>
    <dgm:cxn modelId="{EDE6DF65-23BB-412C-A8CE-635216439DDA}" type="presParOf" srcId="{4EECFB0E-77B8-4BBB-8A20-E03EE570664D}" destId="{F96AD96B-B01A-4D81-8DE4-8D9C9EC56365}" srcOrd="11" destOrd="0" presId="urn:microsoft.com/office/officeart/2011/layout/CircleProcess"/>
    <dgm:cxn modelId="{EE7ADEC1-12B7-47A1-8F5D-1195F4FAB871}" type="presParOf" srcId="{4EECFB0E-77B8-4BBB-8A20-E03EE570664D}" destId="{60831AD2-FA1C-44C9-965C-27FF18C2B76C}" srcOrd="12" destOrd="0" presId="urn:microsoft.com/office/officeart/2011/layout/CircleProcess"/>
    <dgm:cxn modelId="{2746ED77-BB40-4F2F-8280-F59D43210C08}" type="presParOf" srcId="{60831AD2-FA1C-44C9-965C-27FF18C2B76C}" destId="{F1261455-72A7-47BA-9DB0-F9F184EF28A5}" srcOrd="0" destOrd="0" presId="urn:microsoft.com/office/officeart/2011/layout/CircleProcess"/>
    <dgm:cxn modelId="{9A7D589F-D4D0-47C0-9861-192D0F030E4D}" type="presParOf" srcId="{4EECFB0E-77B8-4BBB-8A20-E03EE570664D}" destId="{F2D34E7D-CA33-4179-B0B0-0B5D19105045}" srcOrd="13" destOrd="0" presId="urn:microsoft.com/office/officeart/2011/layout/CircleProcess"/>
    <dgm:cxn modelId="{A0533C9B-4ACE-4840-BCB9-EB032372EC5E}" type="presParOf" srcId="{F2D34E7D-CA33-4179-B0B0-0B5D19105045}" destId="{2C99EFB1-A231-45B1-800A-60119D72ADC8}" srcOrd="0" destOrd="0" presId="urn:microsoft.com/office/officeart/2011/layout/CircleProcess"/>
    <dgm:cxn modelId="{366A8FCD-7F24-496C-98EE-4C48AF6FC995}" type="presParOf" srcId="{4EECFB0E-77B8-4BBB-8A20-E03EE570664D}" destId="{728B6B81-86E5-4D5B-931C-B15D74E5C8CF}" srcOrd="14" destOrd="0" presId="urn:microsoft.com/office/officeart/2011/layout/CircleProcess"/>
    <dgm:cxn modelId="{7F619BD4-96F1-4FA5-B4D1-9A6177443DE4}" type="presParOf" srcId="{4EECFB0E-77B8-4BBB-8A20-E03EE570664D}" destId="{333789B2-2FCD-449C-BDC3-C7C78035558E}" srcOrd="15" destOrd="0" presId="urn:microsoft.com/office/officeart/2011/layout/CircleProcess"/>
    <dgm:cxn modelId="{F94FE364-C214-4BF7-A32A-DC84A6E1D3B2}" type="presParOf" srcId="{333789B2-2FCD-449C-BDC3-C7C78035558E}" destId="{03858C16-BD81-4FEB-A326-D84C784F8E08}" srcOrd="0" destOrd="0" presId="urn:microsoft.com/office/officeart/2011/layout/CircleProcess"/>
    <dgm:cxn modelId="{21A3D228-EC50-43FC-A165-4EAF0B28D235}" type="presParOf" srcId="{4EECFB0E-77B8-4BBB-8A20-E03EE570664D}" destId="{C8A2B580-FD9E-4553-8CD2-BE9ED3B7769D}" srcOrd="16" destOrd="0" presId="urn:microsoft.com/office/officeart/2011/layout/CircleProcess"/>
    <dgm:cxn modelId="{E3CA4580-F5D1-4347-8739-F801B0817F29}" type="presParOf" srcId="{C8A2B580-FD9E-4553-8CD2-BE9ED3B7769D}" destId="{269E1455-101B-4D5E-8960-444826C058D2}" srcOrd="0" destOrd="0" presId="urn:microsoft.com/office/officeart/2011/layout/CircleProcess"/>
    <dgm:cxn modelId="{21B55560-F4E0-4D06-86E3-067EE25ABFA8}" type="presParOf" srcId="{4EECFB0E-77B8-4BBB-8A20-E03EE570664D}" destId="{61C1C02B-5557-4389-8308-6FA0C4BE28D7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0B49A-9686-4ED2-A569-9CE6B3F686B3}" type="doc">
      <dgm:prSet loTypeId="urn:microsoft.com/office/officeart/2011/layout/Circle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D086951-375B-4D4E-894F-C5E17D9B41A5}">
      <dgm:prSet phldrT="[Text]"/>
      <dgm:spPr/>
      <dgm:t>
        <a:bodyPr/>
        <a:lstStyle/>
        <a:p>
          <a:r>
            <a:rPr lang="en-US" dirty="0" smtClean="0"/>
            <a:t>Depletion of remittances due to loss of income and savings</a:t>
          </a:r>
          <a:endParaRPr lang="en-US" dirty="0"/>
        </a:p>
      </dgm:t>
    </dgm:pt>
    <dgm:pt modelId="{67B42DA3-0197-43B7-8146-FEA4943D60AE}" type="parTrans" cxnId="{71547848-3874-4B34-AC11-38D291BDAE3A}">
      <dgm:prSet/>
      <dgm:spPr/>
      <dgm:t>
        <a:bodyPr/>
        <a:lstStyle/>
        <a:p>
          <a:endParaRPr lang="en-US"/>
        </a:p>
      </dgm:t>
    </dgm:pt>
    <dgm:pt modelId="{6E88CE07-14D0-45B5-A31C-01FCC7E34BEC}" type="sibTrans" cxnId="{71547848-3874-4B34-AC11-38D291BDAE3A}">
      <dgm:prSet/>
      <dgm:spPr/>
      <dgm:t>
        <a:bodyPr/>
        <a:lstStyle/>
        <a:p>
          <a:endParaRPr lang="en-US"/>
        </a:p>
      </dgm:t>
    </dgm:pt>
    <dgm:pt modelId="{0A9EA76F-41F1-437D-9720-C48BC22DC09D}">
      <dgm:prSet/>
      <dgm:spPr/>
      <dgm:t>
        <a:bodyPr/>
        <a:lstStyle/>
        <a:p>
          <a:r>
            <a:rPr lang="en-US" dirty="0" smtClean="0"/>
            <a:t>mental </a:t>
          </a:r>
          <a:r>
            <a:rPr lang="en-US" dirty="0"/>
            <a:t>and psychosocial </a:t>
          </a:r>
          <a:r>
            <a:rPr lang="en-US" dirty="0" smtClean="0"/>
            <a:t>impact, Mental Anxiety</a:t>
          </a:r>
          <a:endParaRPr lang="en-US" dirty="0"/>
        </a:p>
      </dgm:t>
    </dgm:pt>
    <dgm:pt modelId="{0FBBF920-B06E-4DE6-9FCA-3D47FB90541A}" type="parTrans" cxnId="{0458AA93-E9F2-4F45-8C2C-D59B7FD3F7A5}">
      <dgm:prSet/>
      <dgm:spPr/>
      <dgm:t>
        <a:bodyPr/>
        <a:lstStyle/>
        <a:p>
          <a:endParaRPr lang="en-US"/>
        </a:p>
      </dgm:t>
    </dgm:pt>
    <dgm:pt modelId="{2B966DB6-2A35-4F62-8419-472E71480B04}" type="sibTrans" cxnId="{0458AA93-E9F2-4F45-8C2C-D59B7FD3F7A5}">
      <dgm:prSet/>
      <dgm:spPr/>
      <dgm:t>
        <a:bodyPr/>
        <a:lstStyle/>
        <a:p>
          <a:endParaRPr lang="en-US"/>
        </a:p>
      </dgm:t>
    </dgm:pt>
    <dgm:pt modelId="{1097BE5A-DA54-47A1-A841-0665FD9D97C9}">
      <dgm:prSet/>
      <dgm:spPr/>
      <dgm:t>
        <a:bodyPr/>
        <a:lstStyle/>
        <a:p>
          <a:r>
            <a:rPr lang="en-US" dirty="0"/>
            <a:t>Unemployment</a:t>
          </a:r>
        </a:p>
      </dgm:t>
    </dgm:pt>
    <dgm:pt modelId="{F5FCFA48-006C-4743-BF7E-9AC899D7797C}" type="parTrans" cxnId="{63D4D417-6467-4A21-80D1-ED1604D0EA43}">
      <dgm:prSet/>
      <dgm:spPr/>
      <dgm:t>
        <a:bodyPr/>
        <a:lstStyle/>
        <a:p>
          <a:endParaRPr lang="en-US"/>
        </a:p>
      </dgm:t>
    </dgm:pt>
    <dgm:pt modelId="{10CB520C-898C-42A4-9608-886EE6111F1C}" type="sibTrans" cxnId="{63D4D417-6467-4A21-80D1-ED1604D0EA43}">
      <dgm:prSet/>
      <dgm:spPr/>
      <dgm:t>
        <a:bodyPr/>
        <a:lstStyle/>
        <a:p>
          <a:endParaRPr lang="en-US"/>
        </a:p>
      </dgm:t>
    </dgm:pt>
    <dgm:pt modelId="{E1149857-3414-46F5-904A-360A3546C0F7}">
      <dgm:prSet/>
      <dgm:spPr/>
      <dgm:t>
        <a:bodyPr/>
        <a:lstStyle/>
        <a:p>
          <a:r>
            <a:rPr lang="en-US" dirty="0"/>
            <a:t>Need for return and reintegration</a:t>
          </a:r>
        </a:p>
      </dgm:t>
    </dgm:pt>
    <dgm:pt modelId="{24EB0902-785D-4BA0-ABD6-FBA962B15E2B}" type="parTrans" cxnId="{CBF5BDC1-2364-4FB6-9A67-5CE7FFA45790}">
      <dgm:prSet/>
      <dgm:spPr/>
      <dgm:t>
        <a:bodyPr/>
        <a:lstStyle/>
        <a:p>
          <a:endParaRPr lang="en-US"/>
        </a:p>
      </dgm:t>
    </dgm:pt>
    <dgm:pt modelId="{CFF683A5-F2CB-488F-B247-DD5F33E99099}" type="sibTrans" cxnId="{CBF5BDC1-2364-4FB6-9A67-5CE7FFA45790}">
      <dgm:prSet/>
      <dgm:spPr/>
      <dgm:t>
        <a:bodyPr/>
        <a:lstStyle/>
        <a:p>
          <a:endParaRPr lang="en-US"/>
        </a:p>
      </dgm:t>
    </dgm:pt>
    <dgm:pt modelId="{36A508B7-2674-4CA6-86F0-3FC3474BAA9F}" type="pres">
      <dgm:prSet presAssocID="{A7A0B49A-9686-4ED2-A569-9CE6B3F686B3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998A499-385D-4545-9445-B16B93998A5F}" type="pres">
      <dgm:prSet presAssocID="{E1149857-3414-46F5-904A-360A3546C0F7}" presName="Accent4" presStyleCnt="0"/>
      <dgm:spPr/>
    </dgm:pt>
    <dgm:pt modelId="{11BD9559-2118-456E-BE75-92D75EEC3D8C}" type="pres">
      <dgm:prSet presAssocID="{E1149857-3414-46F5-904A-360A3546C0F7}" presName="Accent" presStyleLbl="node1" presStyleIdx="0" presStyleCnt="4"/>
      <dgm:spPr/>
    </dgm:pt>
    <dgm:pt modelId="{03497116-75BF-487C-9833-E08D51676064}" type="pres">
      <dgm:prSet presAssocID="{E1149857-3414-46F5-904A-360A3546C0F7}" presName="ParentBackground4" presStyleCnt="0"/>
      <dgm:spPr/>
    </dgm:pt>
    <dgm:pt modelId="{D66EC354-1171-4B6E-B8DF-66CAC41DC94A}" type="pres">
      <dgm:prSet presAssocID="{E1149857-3414-46F5-904A-360A3546C0F7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FCE829E8-7A6F-4E51-A5DD-720207C4C550}" type="pres">
      <dgm:prSet presAssocID="{E1149857-3414-46F5-904A-360A3546C0F7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4EE6B-D6E7-43E3-BEFD-F964334035EF}" type="pres">
      <dgm:prSet presAssocID="{1097BE5A-DA54-47A1-A841-0665FD9D97C9}" presName="Accent3" presStyleCnt="0"/>
      <dgm:spPr/>
    </dgm:pt>
    <dgm:pt modelId="{124E98C3-A288-4008-ACF7-31FDF4DE432B}" type="pres">
      <dgm:prSet presAssocID="{1097BE5A-DA54-47A1-A841-0665FD9D97C9}" presName="Accent" presStyleLbl="node1" presStyleIdx="1" presStyleCnt="4"/>
      <dgm:spPr/>
    </dgm:pt>
    <dgm:pt modelId="{571BC831-EFB4-4D8C-887B-4FFC3F69CA62}" type="pres">
      <dgm:prSet presAssocID="{1097BE5A-DA54-47A1-A841-0665FD9D97C9}" presName="ParentBackground3" presStyleCnt="0"/>
      <dgm:spPr/>
    </dgm:pt>
    <dgm:pt modelId="{2BFEBEE4-FA35-4FDC-B853-1873946D31FA}" type="pres">
      <dgm:prSet presAssocID="{1097BE5A-DA54-47A1-A841-0665FD9D97C9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59EA63A9-AC95-4F94-8139-D31437B71641}" type="pres">
      <dgm:prSet presAssocID="{1097BE5A-DA54-47A1-A841-0665FD9D97C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3E8DE-223E-4575-86E6-C1503BDB5D2D}" type="pres">
      <dgm:prSet presAssocID="{0A9EA76F-41F1-437D-9720-C48BC22DC09D}" presName="Accent2" presStyleCnt="0"/>
      <dgm:spPr/>
    </dgm:pt>
    <dgm:pt modelId="{914DFB40-12F2-48BD-9F36-7A37D6B22FE7}" type="pres">
      <dgm:prSet presAssocID="{0A9EA76F-41F1-437D-9720-C48BC22DC09D}" presName="Accent" presStyleLbl="node1" presStyleIdx="2" presStyleCnt="4"/>
      <dgm:spPr/>
    </dgm:pt>
    <dgm:pt modelId="{9FD3CF98-77A3-4B48-B5A6-FCE6C6F89B7D}" type="pres">
      <dgm:prSet presAssocID="{0A9EA76F-41F1-437D-9720-C48BC22DC09D}" presName="ParentBackground2" presStyleCnt="0"/>
      <dgm:spPr/>
    </dgm:pt>
    <dgm:pt modelId="{2EC31C90-D7A5-4CAE-B6B6-FB3302EEA9C2}" type="pres">
      <dgm:prSet presAssocID="{0A9EA76F-41F1-437D-9720-C48BC22DC09D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B5A6CBAC-A1A3-4713-9CCA-BE96BBDCB857}" type="pres">
      <dgm:prSet presAssocID="{0A9EA76F-41F1-437D-9720-C48BC22DC09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3E4FB-CD8F-4B50-A27A-A83BC007BFCD}" type="pres">
      <dgm:prSet presAssocID="{BD086951-375B-4D4E-894F-C5E17D9B41A5}" presName="Accent1" presStyleCnt="0"/>
      <dgm:spPr/>
    </dgm:pt>
    <dgm:pt modelId="{82662B87-D63F-489D-ADD4-2D26FC78635F}" type="pres">
      <dgm:prSet presAssocID="{BD086951-375B-4D4E-894F-C5E17D9B41A5}" presName="Accent" presStyleLbl="node1" presStyleIdx="3" presStyleCnt="4"/>
      <dgm:spPr/>
    </dgm:pt>
    <dgm:pt modelId="{87897530-F763-40F3-89E2-EA19E552DCB5}" type="pres">
      <dgm:prSet presAssocID="{BD086951-375B-4D4E-894F-C5E17D9B41A5}" presName="ParentBackground1" presStyleCnt="0"/>
      <dgm:spPr/>
    </dgm:pt>
    <dgm:pt modelId="{1BDA64A9-2A67-4BDF-ACA1-111F3C7A2684}" type="pres">
      <dgm:prSet presAssocID="{BD086951-375B-4D4E-894F-C5E17D9B41A5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EF73F998-038F-48A6-A81C-D43D8865840C}" type="pres">
      <dgm:prSet presAssocID="{BD086951-375B-4D4E-894F-C5E17D9B41A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E9CFE-A054-44F4-B05A-250DAB356616}" type="presOf" srcId="{E1149857-3414-46F5-904A-360A3546C0F7}" destId="{FCE829E8-7A6F-4E51-A5DD-720207C4C550}" srcOrd="1" destOrd="0" presId="urn:microsoft.com/office/officeart/2011/layout/CircleProcess"/>
    <dgm:cxn modelId="{AC76EE10-6EB5-42D5-B85C-F51E2B6D5F31}" type="presOf" srcId="{0A9EA76F-41F1-437D-9720-C48BC22DC09D}" destId="{B5A6CBAC-A1A3-4713-9CCA-BE96BBDCB857}" srcOrd="1" destOrd="0" presId="urn:microsoft.com/office/officeart/2011/layout/CircleProcess"/>
    <dgm:cxn modelId="{CDE1581B-94EE-45C7-A23B-CC4C81793F16}" type="presOf" srcId="{0A9EA76F-41F1-437D-9720-C48BC22DC09D}" destId="{2EC31C90-D7A5-4CAE-B6B6-FB3302EEA9C2}" srcOrd="0" destOrd="0" presId="urn:microsoft.com/office/officeart/2011/layout/CircleProcess"/>
    <dgm:cxn modelId="{12929F6B-9695-41C9-B8EE-C38D9683F921}" type="presOf" srcId="{1097BE5A-DA54-47A1-A841-0665FD9D97C9}" destId="{59EA63A9-AC95-4F94-8139-D31437B71641}" srcOrd="1" destOrd="0" presId="urn:microsoft.com/office/officeart/2011/layout/CircleProcess"/>
    <dgm:cxn modelId="{4D61E3B7-E9AE-46DA-AC56-EFD704409847}" type="presOf" srcId="{1097BE5A-DA54-47A1-A841-0665FD9D97C9}" destId="{2BFEBEE4-FA35-4FDC-B853-1873946D31FA}" srcOrd="0" destOrd="0" presId="urn:microsoft.com/office/officeart/2011/layout/CircleProcess"/>
    <dgm:cxn modelId="{354B4BA6-E68D-4853-AB25-AC9465A1B21F}" type="presOf" srcId="{BD086951-375B-4D4E-894F-C5E17D9B41A5}" destId="{1BDA64A9-2A67-4BDF-ACA1-111F3C7A2684}" srcOrd="0" destOrd="0" presId="urn:microsoft.com/office/officeart/2011/layout/CircleProcess"/>
    <dgm:cxn modelId="{6E583591-4B2A-4B1A-B339-7E498A5ACF2F}" type="presOf" srcId="{A7A0B49A-9686-4ED2-A569-9CE6B3F686B3}" destId="{36A508B7-2674-4CA6-86F0-3FC3474BAA9F}" srcOrd="0" destOrd="0" presId="urn:microsoft.com/office/officeart/2011/layout/CircleProcess"/>
    <dgm:cxn modelId="{AA952836-3E7E-4A15-99A1-7AAF973DABB5}" type="presOf" srcId="{E1149857-3414-46F5-904A-360A3546C0F7}" destId="{D66EC354-1171-4B6E-B8DF-66CAC41DC94A}" srcOrd="0" destOrd="0" presId="urn:microsoft.com/office/officeart/2011/layout/CircleProcess"/>
    <dgm:cxn modelId="{CBF5BDC1-2364-4FB6-9A67-5CE7FFA45790}" srcId="{A7A0B49A-9686-4ED2-A569-9CE6B3F686B3}" destId="{E1149857-3414-46F5-904A-360A3546C0F7}" srcOrd="3" destOrd="0" parTransId="{24EB0902-785D-4BA0-ABD6-FBA962B15E2B}" sibTransId="{CFF683A5-F2CB-488F-B247-DD5F33E99099}"/>
    <dgm:cxn modelId="{71547848-3874-4B34-AC11-38D291BDAE3A}" srcId="{A7A0B49A-9686-4ED2-A569-9CE6B3F686B3}" destId="{BD086951-375B-4D4E-894F-C5E17D9B41A5}" srcOrd="0" destOrd="0" parTransId="{67B42DA3-0197-43B7-8146-FEA4943D60AE}" sibTransId="{6E88CE07-14D0-45B5-A31C-01FCC7E34BEC}"/>
    <dgm:cxn modelId="{0458AA93-E9F2-4F45-8C2C-D59B7FD3F7A5}" srcId="{A7A0B49A-9686-4ED2-A569-9CE6B3F686B3}" destId="{0A9EA76F-41F1-437D-9720-C48BC22DC09D}" srcOrd="1" destOrd="0" parTransId="{0FBBF920-B06E-4DE6-9FCA-3D47FB90541A}" sibTransId="{2B966DB6-2A35-4F62-8419-472E71480B04}"/>
    <dgm:cxn modelId="{BCD14D2F-1E8B-43B1-B5D6-406E9A2AE379}" type="presOf" srcId="{BD086951-375B-4D4E-894F-C5E17D9B41A5}" destId="{EF73F998-038F-48A6-A81C-D43D8865840C}" srcOrd="1" destOrd="0" presId="urn:microsoft.com/office/officeart/2011/layout/CircleProcess"/>
    <dgm:cxn modelId="{63D4D417-6467-4A21-80D1-ED1604D0EA43}" srcId="{A7A0B49A-9686-4ED2-A569-9CE6B3F686B3}" destId="{1097BE5A-DA54-47A1-A841-0665FD9D97C9}" srcOrd="2" destOrd="0" parTransId="{F5FCFA48-006C-4743-BF7E-9AC899D7797C}" sibTransId="{10CB520C-898C-42A4-9608-886EE6111F1C}"/>
    <dgm:cxn modelId="{5D757078-6EBD-4111-8A3B-5FB44529A149}" type="presParOf" srcId="{36A508B7-2674-4CA6-86F0-3FC3474BAA9F}" destId="{F998A499-385D-4545-9445-B16B93998A5F}" srcOrd="0" destOrd="0" presId="urn:microsoft.com/office/officeart/2011/layout/CircleProcess"/>
    <dgm:cxn modelId="{A3EFC5DC-2823-453F-AE10-4CEC3D2C9936}" type="presParOf" srcId="{F998A499-385D-4545-9445-B16B93998A5F}" destId="{11BD9559-2118-456E-BE75-92D75EEC3D8C}" srcOrd="0" destOrd="0" presId="urn:microsoft.com/office/officeart/2011/layout/CircleProcess"/>
    <dgm:cxn modelId="{50CEF290-B2DB-413A-9440-201B680D9C9D}" type="presParOf" srcId="{36A508B7-2674-4CA6-86F0-3FC3474BAA9F}" destId="{03497116-75BF-487C-9833-E08D51676064}" srcOrd="1" destOrd="0" presId="urn:microsoft.com/office/officeart/2011/layout/CircleProcess"/>
    <dgm:cxn modelId="{A51F622E-A900-4BED-AE27-30EA0B134684}" type="presParOf" srcId="{03497116-75BF-487C-9833-E08D51676064}" destId="{D66EC354-1171-4B6E-B8DF-66CAC41DC94A}" srcOrd="0" destOrd="0" presId="urn:microsoft.com/office/officeart/2011/layout/CircleProcess"/>
    <dgm:cxn modelId="{29140F8E-EEC4-42CF-8006-7C13D4DB7D8F}" type="presParOf" srcId="{36A508B7-2674-4CA6-86F0-3FC3474BAA9F}" destId="{FCE829E8-7A6F-4E51-A5DD-720207C4C550}" srcOrd="2" destOrd="0" presId="urn:microsoft.com/office/officeart/2011/layout/CircleProcess"/>
    <dgm:cxn modelId="{9360BD60-1768-4C8B-A21D-CB568A6242FA}" type="presParOf" srcId="{36A508B7-2674-4CA6-86F0-3FC3474BAA9F}" destId="{6594EE6B-D6E7-43E3-BEFD-F964334035EF}" srcOrd="3" destOrd="0" presId="urn:microsoft.com/office/officeart/2011/layout/CircleProcess"/>
    <dgm:cxn modelId="{A073874B-9103-40F7-9757-A6391C2F4DCB}" type="presParOf" srcId="{6594EE6B-D6E7-43E3-BEFD-F964334035EF}" destId="{124E98C3-A288-4008-ACF7-31FDF4DE432B}" srcOrd="0" destOrd="0" presId="urn:microsoft.com/office/officeart/2011/layout/CircleProcess"/>
    <dgm:cxn modelId="{F7B3E367-96BE-4366-9ED9-0EC92D122B61}" type="presParOf" srcId="{36A508B7-2674-4CA6-86F0-3FC3474BAA9F}" destId="{571BC831-EFB4-4D8C-887B-4FFC3F69CA62}" srcOrd="4" destOrd="0" presId="urn:microsoft.com/office/officeart/2011/layout/CircleProcess"/>
    <dgm:cxn modelId="{E62B633D-11D6-4B94-B37F-0D072D16E6CB}" type="presParOf" srcId="{571BC831-EFB4-4D8C-887B-4FFC3F69CA62}" destId="{2BFEBEE4-FA35-4FDC-B853-1873946D31FA}" srcOrd="0" destOrd="0" presId="urn:microsoft.com/office/officeart/2011/layout/CircleProcess"/>
    <dgm:cxn modelId="{1098C974-8044-48E5-8309-C2A2E2C4A300}" type="presParOf" srcId="{36A508B7-2674-4CA6-86F0-3FC3474BAA9F}" destId="{59EA63A9-AC95-4F94-8139-D31437B71641}" srcOrd="5" destOrd="0" presId="urn:microsoft.com/office/officeart/2011/layout/CircleProcess"/>
    <dgm:cxn modelId="{487F1B84-0B7E-4B62-ABE7-765C0864A528}" type="presParOf" srcId="{36A508B7-2674-4CA6-86F0-3FC3474BAA9F}" destId="{F843E8DE-223E-4575-86E6-C1503BDB5D2D}" srcOrd="6" destOrd="0" presId="urn:microsoft.com/office/officeart/2011/layout/CircleProcess"/>
    <dgm:cxn modelId="{B3E279DE-CAAB-4F82-B487-4826D2F2F707}" type="presParOf" srcId="{F843E8DE-223E-4575-86E6-C1503BDB5D2D}" destId="{914DFB40-12F2-48BD-9F36-7A37D6B22FE7}" srcOrd="0" destOrd="0" presId="urn:microsoft.com/office/officeart/2011/layout/CircleProcess"/>
    <dgm:cxn modelId="{A0675827-84F1-4AA9-8DF7-245893684286}" type="presParOf" srcId="{36A508B7-2674-4CA6-86F0-3FC3474BAA9F}" destId="{9FD3CF98-77A3-4B48-B5A6-FCE6C6F89B7D}" srcOrd="7" destOrd="0" presId="urn:microsoft.com/office/officeart/2011/layout/CircleProcess"/>
    <dgm:cxn modelId="{FE9B16EB-E77A-4889-BC11-16A8CFDBDAAF}" type="presParOf" srcId="{9FD3CF98-77A3-4B48-B5A6-FCE6C6F89B7D}" destId="{2EC31C90-D7A5-4CAE-B6B6-FB3302EEA9C2}" srcOrd="0" destOrd="0" presId="urn:microsoft.com/office/officeart/2011/layout/CircleProcess"/>
    <dgm:cxn modelId="{A37BF1D1-630C-45AB-8AF0-22AEB243DE27}" type="presParOf" srcId="{36A508B7-2674-4CA6-86F0-3FC3474BAA9F}" destId="{B5A6CBAC-A1A3-4713-9CCA-BE96BBDCB857}" srcOrd="8" destOrd="0" presId="urn:microsoft.com/office/officeart/2011/layout/CircleProcess"/>
    <dgm:cxn modelId="{DA66A7BE-2CCA-4A7E-86F1-66191F3D2CF6}" type="presParOf" srcId="{36A508B7-2674-4CA6-86F0-3FC3474BAA9F}" destId="{6813E4FB-CD8F-4B50-A27A-A83BC007BFCD}" srcOrd="9" destOrd="0" presId="urn:microsoft.com/office/officeart/2011/layout/CircleProcess"/>
    <dgm:cxn modelId="{6BA73AEE-17CD-45BA-AC25-3698FBFA7322}" type="presParOf" srcId="{6813E4FB-CD8F-4B50-A27A-A83BC007BFCD}" destId="{82662B87-D63F-489D-ADD4-2D26FC78635F}" srcOrd="0" destOrd="0" presId="urn:microsoft.com/office/officeart/2011/layout/CircleProcess"/>
    <dgm:cxn modelId="{2E319E21-134D-481B-869F-90C379812B6C}" type="presParOf" srcId="{36A508B7-2674-4CA6-86F0-3FC3474BAA9F}" destId="{87897530-F763-40F3-89E2-EA19E552DCB5}" srcOrd="10" destOrd="0" presId="urn:microsoft.com/office/officeart/2011/layout/CircleProcess"/>
    <dgm:cxn modelId="{4486C0C4-1695-4476-B873-568565B4166D}" type="presParOf" srcId="{87897530-F763-40F3-89E2-EA19E552DCB5}" destId="{1BDA64A9-2A67-4BDF-ACA1-111F3C7A2684}" srcOrd="0" destOrd="0" presId="urn:microsoft.com/office/officeart/2011/layout/CircleProcess"/>
    <dgm:cxn modelId="{49F9E81A-C16E-4B3D-8FE0-C1EFE519F208}" type="presParOf" srcId="{36A508B7-2674-4CA6-86F0-3FC3474BAA9F}" destId="{EF73F998-038F-48A6-A81C-D43D8865840C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D69F9-3E32-4322-B995-F15FFB12617F}">
      <dsp:nvSpPr>
        <dsp:cNvPr id="0" name=""/>
        <dsp:cNvSpPr/>
      </dsp:nvSpPr>
      <dsp:spPr>
        <a:xfrm>
          <a:off x="7362878" y="1188512"/>
          <a:ext cx="1357271" cy="13570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65E29-6A40-44F8-86A3-0883F40F33DA}">
      <dsp:nvSpPr>
        <dsp:cNvPr id="0" name=""/>
        <dsp:cNvSpPr/>
      </dsp:nvSpPr>
      <dsp:spPr>
        <a:xfrm>
          <a:off x="7408580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Wage and Benefit Loss</a:t>
          </a:r>
          <a:endParaRPr lang="en-US" sz="1100" kern="1200" dirty="0"/>
        </a:p>
      </dsp:txBody>
      <dsp:txXfrm>
        <a:off x="7589665" y="1414720"/>
        <a:ext cx="904560" cy="904596"/>
      </dsp:txXfrm>
    </dsp:sp>
    <dsp:sp modelId="{C3445E80-4F0C-41CB-B780-FF023325F796}">
      <dsp:nvSpPr>
        <dsp:cNvPr id="0" name=""/>
        <dsp:cNvSpPr/>
      </dsp:nvSpPr>
      <dsp:spPr>
        <a:xfrm rot="2700000">
          <a:off x="5960862" y="1188359"/>
          <a:ext cx="1357080" cy="1357080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C065E-A7EA-4C19-BE0D-58E11E34E5B6}">
      <dsp:nvSpPr>
        <dsp:cNvPr id="0" name=""/>
        <dsp:cNvSpPr/>
      </dsp:nvSpPr>
      <dsp:spPr>
        <a:xfrm>
          <a:off x="6006469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Social </a:t>
          </a:r>
          <a:r>
            <a:rPr lang="en-US" sz="1100" kern="1200" dirty="0"/>
            <a:t>Stigma and discrimination</a:t>
          </a:r>
        </a:p>
      </dsp:txBody>
      <dsp:txXfrm>
        <a:off x="6187553" y="1414720"/>
        <a:ext cx="904560" cy="904596"/>
      </dsp:txXfrm>
    </dsp:sp>
    <dsp:sp modelId="{F2F1FB1C-D94C-4DB5-A8F9-849BE9E5C82C}">
      <dsp:nvSpPr>
        <dsp:cNvPr id="0" name=""/>
        <dsp:cNvSpPr/>
      </dsp:nvSpPr>
      <dsp:spPr>
        <a:xfrm rot="2700000">
          <a:off x="4558750" y="1188359"/>
          <a:ext cx="1357080" cy="1357080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D3BBD-DA35-4621-AC67-8BE05CDC6838}">
      <dsp:nvSpPr>
        <dsp:cNvPr id="0" name=""/>
        <dsp:cNvSpPr/>
      </dsp:nvSpPr>
      <dsp:spPr>
        <a:xfrm>
          <a:off x="4604357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Uncertainty</a:t>
          </a:r>
        </a:p>
      </dsp:txBody>
      <dsp:txXfrm>
        <a:off x="4785441" y="1414720"/>
        <a:ext cx="904560" cy="904596"/>
      </dsp:txXfrm>
    </dsp:sp>
    <dsp:sp modelId="{9EE1FE9C-C57C-47F9-AF9C-D64BF9273FB7}">
      <dsp:nvSpPr>
        <dsp:cNvPr id="0" name=""/>
        <dsp:cNvSpPr/>
      </dsp:nvSpPr>
      <dsp:spPr>
        <a:xfrm rot="2700000">
          <a:off x="3156638" y="1188359"/>
          <a:ext cx="1357080" cy="1357080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36A-815E-48AD-987A-A6140B507013}">
      <dsp:nvSpPr>
        <dsp:cNvPr id="0" name=""/>
        <dsp:cNvSpPr/>
      </dsp:nvSpPr>
      <dsp:spPr>
        <a:xfrm>
          <a:off x="3202245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Loss of Jobs, Remittances and status</a:t>
          </a:r>
        </a:p>
      </dsp:txBody>
      <dsp:txXfrm>
        <a:off x="3382467" y="1414720"/>
        <a:ext cx="904560" cy="904596"/>
      </dsp:txXfrm>
    </dsp:sp>
    <dsp:sp modelId="{F1261455-72A7-47BA-9DB0-F9F184EF28A5}">
      <dsp:nvSpPr>
        <dsp:cNvPr id="0" name=""/>
        <dsp:cNvSpPr/>
      </dsp:nvSpPr>
      <dsp:spPr>
        <a:xfrm rot="2700000">
          <a:off x="1754527" y="1188359"/>
          <a:ext cx="1357080" cy="1357080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9EFB1-A231-45B1-800A-60119D72ADC8}">
      <dsp:nvSpPr>
        <dsp:cNvPr id="0" name=""/>
        <dsp:cNvSpPr/>
      </dsp:nvSpPr>
      <dsp:spPr>
        <a:xfrm>
          <a:off x="1800133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Health Risks</a:t>
          </a:r>
        </a:p>
      </dsp:txBody>
      <dsp:txXfrm>
        <a:off x="1980356" y="1414720"/>
        <a:ext cx="904560" cy="904596"/>
      </dsp:txXfrm>
    </dsp:sp>
    <dsp:sp modelId="{03858C16-BD81-4FEB-A326-D84C784F8E08}">
      <dsp:nvSpPr>
        <dsp:cNvPr id="0" name=""/>
        <dsp:cNvSpPr/>
      </dsp:nvSpPr>
      <dsp:spPr>
        <a:xfrm rot="2700000">
          <a:off x="352415" y="1188359"/>
          <a:ext cx="1357080" cy="1357080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E1455-101B-4D5E-8960-444826C058D2}">
      <dsp:nvSpPr>
        <dsp:cNvPr id="0" name=""/>
        <dsp:cNvSpPr/>
      </dsp:nvSpPr>
      <dsp:spPr>
        <a:xfrm>
          <a:off x="397159" y="1233753"/>
          <a:ext cx="1266729" cy="1266530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Livelihoods</a:t>
          </a:r>
        </a:p>
      </dsp:txBody>
      <dsp:txXfrm>
        <a:off x="578244" y="1414720"/>
        <a:ext cx="904560" cy="904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D9559-2118-456E-BE75-92D75EEC3D8C}">
      <dsp:nvSpPr>
        <dsp:cNvPr id="0" name=""/>
        <dsp:cNvSpPr/>
      </dsp:nvSpPr>
      <dsp:spPr>
        <a:xfrm>
          <a:off x="6480458" y="736553"/>
          <a:ext cx="1951372" cy="195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EC354-1171-4B6E-B8DF-66CAC41DC94A}">
      <dsp:nvSpPr>
        <dsp:cNvPr id="0" name=""/>
        <dsp:cNvSpPr/>
      </dsp:nvSpPr>
      <dsp:spPr>
        <a:xfrm>
          <a:off x="6545727" y="801613"/>
          <a:ext cx="1821671" cy="1821351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Need for return and reintegration</a:t>
          </a:r>
        </a:p>
      </dsp:txBody>
      <dsp:txXfrm>
        <a:off x="6805966" y="1061855"/>
        <a:ext cx="1301194" cy="1300867"/>
      </dsp:txXfrm>
    </dsp:sp>
    <dsp:sp modelId="{124E98C3-A288-4008-ACF7-31FDF4DE432B}">
      <dsp:nvSpPr>
        <dsp:cNvPr id="0" name=""/>
        <dsp:cNvSpPr/>
      </dsp:nvSpPr>
      <dsp:spPr>
        <a:xfrm rot="2700000">
          <a:off x="4455433" y="736416"/>
          <a:ext cx="1951404" cy="1951404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EBEE4-FA35-4FDC-B853-1873946D31FA}">
      <dsp:nvSpPr>
        <dsp:cNvPr id="0" name=""/>
        <dsp:cNvSpPr/>
      </dsp:nvSpPr>
      <dsp:spPr>
        <a:xfrm>
          <a:off x="4529085" y="801613"/>
          <a:ext cx="1821671" cy="1821351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Unemployment</a:t>
          </a:r>
        </a:p>
      </dsp:txBody>
      <dsp:txXfrm>
        <a:off x="4789324" y="1061855"/>
        <a:ext cx="1301194" cy="1300867"/>
      </dsp:txXfrm>
    </dsp:sp>
    <dsp:sp modelId="{914DFB40-12F2-48BD-9F36-7A37D6B22FE7}">
      <dsp:nvSpPr>
        <dsp:cNvPr id="0" name=""/>
        <dsp:cNvSpPr/>
      </dsp:nvSpPr>
      <dsp:spPr>
        <a:xfrm rot="2700000">
          <a:off x="2447159" y="736416"/>
          <a:ext cx="1951404" cy="1951404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31C90-D7A5-4CAE-B6B6-FB3302EEA9C2}">
      <dsp:nvSpPr>
        <dsp:cNvPr id="0" name=""/>
        <dsp:cNvSpPr/>
      </dsp:nvSpPr>
      <dsp:spPr>
        <a:xfrm>
          <a:off x="2512444" y="801613"/>
          <a:ext cx="1821671" cy="1821351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mental </a:t>
          </a:r>
          <a:r>
            <a:rPr lang="en-US" sz="1500" kern="1200" dirty="0"/>
            <a:t>and psychosocial </a:t>
          </a:r>
          <a:r>
            <a:rPr lang="en-US" sz="1500" kern="1200" dirty="0" smtClean="0"/>
            <a:t>impact, Mental Anxiety</a:t>
          </a:r>
          <a:endParaRPr lang="en-US" sz="1500" kern="1200" dirty="0"/>
        </a:p>
      </dsp:txBody>
      <dsp:txXfrm>
        <a:off x="2772683" y="1061855"/>
        <a:ext cx="1301194" cy="1300867"/>
      </dsp:txXfrm>
    </dsp:sp>
    <dsp:sp modelId="{82662B87-D63F-489D-ADD4-2D26FC78635F}">
      <dsp:nvSpPr>
        <dsp:cNvPr id="0" name=""/>
        <dsp:cNvSpPr/>
      </dsp:nvSpPr>
      <dsp:spPr>
        <a:xfrm rot="2700000">
          <a:off x="430517" y="736416"/>
          <a:ext cx="1951404" cy="1951404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A64A9-2A67-4BDF-ACA1-111F3C7A2684}">
      <dsp:nvSpPr>
        <dsp:cNvPr id="0" name=""/>
        <dsp:cNvSpPr/>
      </dsp:nvSpPr>
      <dsp:spPr>
        <a:xfrm>
          <a:off x="495802" y="801613"/>
          <a:ext cx="1821671" cy="1821351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Depletion of remittances due to loss of income and savings</a:t>
          </a:r>
          <a:endParaRPr lang="en-US" sz="1500" kern="1200" dirty="0"/>
        </a:p>
      </dsp:txBody>
      <dsp:txXfrm>
        <a:off x="756041" y="1061855"/>
        <a:ext cx="1301194" cy="1300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8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6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7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2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2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8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710C2-367C-48D1-BE88-9AFE0DFDC25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1848-22B0-4444-B65E-AF586BFB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robashihelplin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7683"/>
            <a:ext cx="9144000" cy="189231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International Dialogue on Migration</a:t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Panel 1: Safe, coordinated and inclusive human mobility is key to recovery from the COVID-19 pandemic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 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15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October 2020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368" y="4495800"/>
            <a:ext cx="6958806" cy="1752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Dr. Ahmed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Munirus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Saleheen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Secretary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9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Ministry of Expatriates’ Welfare and Overseas Employment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Government of the People’s Republic of Bangladesh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56" y="380999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409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3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600" b="1" dirty="0" smtClean="0"/>
              <a:t>Call for a Global Change </a:t>
            </a:r>
            <a:endParaRPr lang="en-US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628" y="1282335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In any crisis situation, human made or natural, local or regional or global, </a:t>
            </a:r>
            <a:r>
              <a:rPr lang="en-US" sz="2000" b="1" dirty="0"/>
              <a:t>migrant workers </a:t>
            </a:r>
            <a:r>
              <a:rPr lang="en-US" sz="2000" b="1" dirty="0" smtClean="0"/>
              <a:t>are forced into </a:t>
            </a:r>
            <a:r>
              <a:rPr lang="en-US" sz="2000" b="1" dirty="0"/>
              <a:t>vulnerable </a:t>
            </a:r>
            <a:r>
              <a:rPr lang="en-US" sz="2000" b="1" dirty="0" smtClean="0"/>
              <a:t>situations.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628" y="3491716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2</a:t>
            </a:r>
            <a:r>
              <a:rPr lang="en-US" sz="2000" b="1" dirty="0" smtClean="0"/>
              <a:t>. </a:t>
            </a:r>
            <a:r>
              <a:rPr lang="en-US" sz="2000" b="1" dirty="0"/>
              <a:t>Every migrant worker should receive minimum living standard with necessary safety measures at their working stations.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628" y="4273232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3</a:t>
            </a:r>
            <a:r>
              <a:rPr lang="en-US" sz="2000" b="1" dirty="0"/>
              <a:t>. There should be a standard of procedure of safe return for every migrant worker in every situation.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628" y="5085109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4. Every migrant worker should receive their unpaid salaries and benefits regardless of their temporary or permanent return before their departure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628" y="2094647"/>
            <a:ext cx="830580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1. Destination countries need to take effective measures to reduce the vulnerabilities such as problems of minimum wage, decent working condition, job/visa transfer, cost of work permit, job retrenchment and other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and human rights.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7628" y="5896986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5</a:t>
            </a:r>
            <a:r>
              <a:rPr lang="en-US" sz="2000" b="1" dirty="0" smtClean="0"/>
              <a:t>. For safe return of migrant workers, in any situation, it should be the responsibility of both destination and origin countries.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57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7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600" b="1" dirty="0" smtClean="0"/>
              <a:t>Recovery Strategies for All</a:t>
            </a:r>
            <a:endParaRPr lang="en-US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b="1" dirty="0" smtClean="0"/>
              <a:t>Enhance Safe, Coordinated and Inclusive human mobility through transparent and available job market and skill information.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" y="24384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000" b="1" dirty="0"/>
              <a:t>Ensure minimum standard of living, safe working place environment in </a:t>
            </a:r>
            <a:r>
              <a:rPr lang="en-US" sz="2000" b="1" dirty="0" err="1"/>
              <a:t>CoDs</a:t>
            </a:r>
            <a:r>
              <a:rPr lang="en-US" sz="2000" b="1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" y="32766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000" b="1" dirty="0"/>
              <a:t>Ensure social protection for migrant workers regardless their migration status.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" y="41148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sz="2000" b="1" dirty="0"/>
              <a:t>Ensure portability of benefits including Insurance and Social Protection benefits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953000"/>
            <a:ext cx="83058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sz="2000" b="1" dirty="0" smtClean="0"/>
              <a:t>Enhance recognition of skill certification, mutual recognition and RPLs.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5626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US" sz="2000" b="1" dirty="0" smtClean="0"/>
              <a:t>BLAs/</a:t>
            </a:r>
            <a:r>
              <a:rPr lang="en-US" sz="2000" b="1" dirty="0" err="1" smtClean="0"/>
              <a:t>MoUs</a:t>
            </a:r>
            <a:r>
              <a:rPr lang="en-US" sz="2000" b="1" dirty="0" smtClean="0"/>
              <a:t> could be considered to include Certificate recognition, safe return, Mutual Recognition and RPL.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417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479" y="1371600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2004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600" b="1" dirty="0" smtClean="0"/>
              <a:t>Thank You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3948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56" y="380999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409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2001" y="1406508"/>
            <a:ext cx="8229600" cy="78084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Post Covid-19 Recovery Strategy</a:t>
            </a:r>
            <a:br>
              <a:rPr lang="en-US" sz="3200" b="1" dirty="0" smtClean="0"/>
            </a:br>
            <a:r>
              <a:rPr lang="en-US" sz="3200" b="1" dirty="0" smtClean="0"/>
              <a:t>Proposal from Bangladesh 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200400"/>
            <a:ext cx="7162800" cy="2369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1000" b="1" dirty="0" smtClean="0"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What we have already done and have been doing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What lessons have we learnt?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What are we planning to do?</a:t>
            </a:r>
          </a:p>
          <a:p>
            <a:endParaRPr lang="en-US" sz="10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3988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600" b="1" dirty="0" smtClean="0"/>
              <a:t>What Bangladesh has done and is doing ?</a:t>
            </a:r>
            <a:endParaRPr lang="en-US" sz="2600" b="1" dirty="0"/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xmlns="" id="{1209DCEB-2D4D-4F34-9D64-7815EA806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74030"/>
              </p:ext>
            </p:extLst>
          </p:nvPr>
        </p:nvGraphicFramePr>
        <p:xfrm>
          <a:off x="92528" y="1332371"/>
          <a:ext cx="8975272" cy="5891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649">
                  <a:extLst>
                    <a:ext uri="{9D8B030D-6E8A-4147-A177-3AD203B41FA5}">
                      <a16:colId xmlns:a16="http://schemas.microsoft.com/office/drawing/2014/main" xmlns="" val="1572404002"/>
                    </a:ext>
                  </a:extLst>
                </a:gridCol>
                <a:gridCol w="1970551">
                  <a:extLst>
                    <a:ext uri="{9D8B030D-6E8A-4147-A177-3AD203B41FA5}">
                      <a16:colId xmlns:a16="http://schemas.microsoft.com/office/drawing/2014/main" xmlns="" val="2545552425"/>
                    </a:ext>
                  </a:extLst>
                </a:gridCol>
                <a:gridCol w="2496433">
                  <a:extLst>
                    <a:ext uri="{9D8B030D-6E8A-4147-A177-3AD203B41FA5}">
                      <a16:colId xmlns:a16="http://schemas.microsoft.com/office/drawing/2014/main" xmlns="" val="1934386129"/>
                    </a:ext>
                  </a:extLst>
                </a:gridCol>
                <a:gridCol w="2253639">
                  <a:extLst>
                    <a:ext uri="{9D8B030D-6E8A-4147-A177-3AD203B41FA5}">
                      <a16:colId xmlns:a16="http://schemas.microsoft.com/office/drawing/2014/main" xmlns="" val="1801953993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Established Inter-Ministerial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Committee for 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</a:rPr>
                        <a:t> migration with a Whole of the Govt. approach 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Diplomatic initiatives to retain migrant workers who lost their jobs in alternative sectors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BDT 110 million for food relief and medicine for migrants in </a:t>
                      </a: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CoDs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 facilitation by Bangladesh Missions for returning of migrant workers using various means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526026"/>
                  </a:ext>
                </a:extLst>
              </a:tr>
              <a:tr h="1746109"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</a:t>
                      </a:r>
                    </a:p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Safe return of female</a:t>
                      </a:r>
                      <a:r>
                        <a:rPr lang="en-US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migrant workers</a:t>
                      </a:r>
                      <a:endParaRPr lang="en-US" sz="17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 Govt. cost from KSA and Lebanon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Cash transfer of BDT 5,000 for</a:t>
                      </a:r>
                      <a:r>
                        <a:rPr lang="en-US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each returnee migrant workers 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 the airport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Hosting of migrant-focused online platform (</a:t>
                      </a:r>
                      <a:r>
                        <a:rPr lang="en-US" sz="17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lc="http://schemas.openxmlformats.org/drawingml/2006/lockedCanvas"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www.probashihelpline.com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).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Inclusion of the migrant workers under countrywide</a:t>
                      </a:r>
                      <a:r>
                        <a:rPr lang="en-US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Govt. Social Protection Program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740613"/>
                  </a:ext>
                </a:extLst>
              </a:tr>
              <a:tr h="16066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BDT 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 million 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 support for families of deceased migrants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total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BDT 2000 million has been allocated from WEWB fund to provide soft loans to returnees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has allocated another special fund of BDT 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5000 million 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reintegration of returnee migrants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</a:t>
                      </a: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labour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welfare wings monitor and update on the latest situation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479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7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3988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3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600" b="1" dirty="0" smtClean="0"/>
              <a:t>What Bangladesh has done and is doing (Cont.)?</a:t>
            </a:r>
            <a:endParaRPr lang="en-US" sz="2600" b="1" dirty="0"/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xmlns="" id="{1209DCEB-2D4D-4F34-9D64-7815EA806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05467"/>
              </p:ext>
            </p:extLst>
          </p:nvPr>
        </p:nvGraphicFramePr>
        <p:xfrm>
          <a:off x="92528" y="1295400"/>
          <a:ext cx="897527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649">
                  <a:extLst>
                    <a:ext uri="{9D8B030D-6E8A-4147-A177-3AD203B41FA5}">
                      <a16:colId xmlns:a16="http://schemas.microsoft.com/office/drawing/2014/main" xmlns="" val="1572404002"/>
                    </a:ext>
                  </a:extLst>
                </a:gridCol>
                <a:gridCol w="1970551">
                  <a:extLst>
                    <a:ext uri="{9D8B030D-6E8A-4147-A177-3AD203B41FA5}">
                      <a16:colId xmlns:a16="http://schemas.microsoft.com/office/drawing/2014/main" xmlns="" val="2545552425"/>
                    </a:ext>
                  </a:extLst>
                </a:gridCol>
                <a:gridCol w="2496433">
                  <a:extLst>
                    <a:ext uri="{9D8B030D-6E8A-4147-A177-3AD203B41FA5}">
                      <a16:colId xmlns:a16="http://schemas.microsoft.com/office/drawing/2014/main" xmlns="" val="1934386129"/>
                    </a:ext>
                  </a:extLst>
                </a:gridCol>
                <a:gridCol w="2253639">
                  <a:extLst>
                    <a:ext uri="{9D8B030D-6E8A-4147-A177-3AD203B41FA5}">
                      <a16:colId xmlns:a16="http://schemas.microsoft.com/office/drawing/2014/main" xmlns="" val="1801953993"/>
                    </a:ext>
                  </a:extLst>
                </a:gridCol>
              </a:tblGrid>
              <a:tr h="26507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Inter-Ministerial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partnership to conduct Entrepreneurial Development Training for returned migrants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Initiated diplomatic efforts to facilitate return of Bangladeshi workers stranded in Bangladesh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Developing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database of Returned Migrant Workers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Conduct need assessment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survey on returned migrants 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526026"/>
                  </a:ext>
                </a:extLst>
              </a:tr>
              <a:tr h="253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Providing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RPL for migrant workers both in destination countries and at home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Introducing National Technical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Vocational 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Qualificatios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Framework (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NTVQF)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our Technical Training 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Centres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(TTC) 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Finalizing A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strategic road-map to address the effects of 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covid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19 crisis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Initiative to establish a reintegration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support </a:t>
                      </a:r>
                      <a:r>
                        <a:rPr lang="en-US" sz="1700" b="1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centre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740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7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401316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600" b="1" dirty="0" smtClean="0"/>
              <a:t>What lessons have we learnt ?</a:t>
            </a:r>
            <a:endParaRPr lang="en-US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Lato Heavy" charset="0"/>
                <a:ea typeface="Lato Heavy" charset="0"/>
                <a:cs typeface="Lato Heavy" charset="0"/>
              </a:rPr>
              <a:t>5 Categories of Affected by COVID-19</a:t>
            </a:r>
            <a:endParaRPr lang="en-US" sz="2400" b="1" dirty="0">
              <a:solidFill>
                <a:srgbClr val="C00000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2D93623-BEC9-4551-A140-492CFE102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28634"/>
              </p:ext>
            </p:extLst>
          </p:nvPr>
        </p:nvGraphicFramePr>
        <p:xfrm>
          <a:off x="1371600" y="2438400"/>
          <a:ext cx="4403272" cy="3458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1636">
                  <a:extLst>
                    <a:ext uri="{9D8B030D-6E8A-4147-A177-3AD203B41FA5}">
                      <a16:colId xmlns:a16="http://schemas.microsoft.com/office/drawing/2014/main" xmlns="" val="1995536031"/>
                    </a:ext>
                  </a:extLst>
                </a:gridCol>
                <a:gridCol w="2201636">
                  <a:extLst>
                    <a:ext uri="{9D8B030D-6E8A-4147-A177-3AD203B41FA5}">
                      <a16:colId xmlns:a16="http://schemas.microsoft.com/office/drawing/2014/main" xmlns="" val="4013507097"/>
                    </a:ext>
                  </a:extLst>
                </a:gridCol>
              </a:tblGrid>
              <a:tr h="185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A. </a:t>
                      </a:r>
                    </a:p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Migrants Staying in the COD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B. </a:t>
                      </a:r>
                    </a:p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Migrants Returned from January 2020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863459"/>
                  </a:ext>
                </a:extLst>
              </a:tr>
              <a:tr h="160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C. </a:t>
                      </a:r>
                    </a:p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Families of Migrants </a:t>
                      </a:r>
                      <a:endParaRPr lang="en-US" sz="1800" b="1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D. </a:t>
                      </a:r>
                    </a:p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Stranded Aspirant Migrants </a:t>
                      </a:r>
                      <a:endParaRPr lang="en-US" sz="1800" b="1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9780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477000"/>
            <a:ext cx="759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Need Assessment Survey of Returned Migrant Workers due to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88903"/>
              </p:ext>
            </p:extLst>
          </p:nvPr>
        </p:nvGraphicFramePr>
        <p:xfrm>
          <a:off x="5791200" y="3352800"/>
          <a:ext cx="23622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</a:tblGrid>
              <a:tr h="1676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E. </a:t>
                      </a:r>
                      <a:endParaRPr lang="en-US" sz="1800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Aspiring</a:t>
                      </a:r>
                      <a:r>
                        <a:rPr lang="en-US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Migrants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5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401316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600" b="1" dirty="0" smtClean="0"/>
              <a:t>What lessons have we learnt (Cont.)?</a:t>
            </a:r>
            <a:endParaRPr lang="en-US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Immediate</a:t>
            </a:r>
            <a:r>
              <a:rPr lang="en-US" sz="2400" b="1" dirty="0" smtClean="0"/>
              <a:t> </a:t>
            </a:r>
            <a:r>
              <a:rPr lang="en-US" sz="2400" dirty="0" smtClean="0"/>
              <a:t>challenges on human mobility arising from the pandemic </a:t>
            </a:r>
            <a:endParaRPr lang="en-US" sz="2400" dirty="0"/>
          </a:p>
        </p:txBody>
      </p:sp>
      <p:graphicFrame>
        <p:nvGraphicFramePr>
          <p:cNvPr id="7" name="Content Placeholder 3">
            <a:extLst>
              <a:ext uri="{FF2B5EF4-FFF2-40B4-BE49-F238E27FC236}"/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015616"/>
              </p:ext>
            </p:extLst>
          </p:nvPr>
        </p:nvGraphicFramePr>
        <p:xfrm>
          <a:off x="152400" y="2667000"/>
          <a:ext cx="8791358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50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401316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600" b="1" dirty="0" smtClean="0"/>
              <a:t>What lessons have we learnt (Cont.)?</a:t>
            </a:r>
            <a:endParaRPr lang="en-US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Medium- and long-term  challenges on human mobility arising from the pandemic </a:t>
            </a:r>
            <a:endParaRPr lang="en-US" sz="2400" dirty="0"/>
          </a:p>
        </p:txBody>
      </p:sp>
      <p:graphicFrame>
        <p:nvGraphicFramePr>
          <p:cNvPr id="9" name="Content Placeholder 3">
            <a:extLst>
              <a:ext uri="{FF2B5EF4-FFF2-40B4-BE49-F238E27FC236}"/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898968"/>
              </p:ext>
            </p:extLst>
          </p:nvPr>
        </p:nvGraphicFramePr>
        <p:xfrm>
          <a:off x="228600" y="2595563"/>
          <a:ext cx="8458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69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600" b="1" dirty="0" smtClean="0"/>
              <a:t>What Bangladesh is planning to do ?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628" y="1780088"/>
            <a:ext cx="8305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C0000"/>
                </a:solidFill>
              </a:rPr>
              <a:t>TWO APPROCHES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4428" y="2886993"/>
            <a:ext cx="61722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1. Whole of the Government approach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4428" y="3657600"/>
            <a:ext cx="61722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2. Whole of the Society approach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76158" cy="10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93"/>
            <a:ext cx="2286000" cy="135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278656" cy="665484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600" b="1" dirty="0" smtClean="0"/>
              <a:t>What Bangladesh is planning to do (Cont.) ?</a:t>
            </a:r>
            <a:endParaRPr lang="en-US" sz="2600" b="1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xmlns="" id="{B888E610-DF60-4CA2-A499-82CCCAA66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43099"/>
              </p:ext>
            </p:extLst>
          </p:nvPr>
        </p:nvGraphicFramePr>
        <p:xfrm>
          <a:off x="762000" y="1859280"/>
          <a:ext cx="76962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xmlns="" val="2448769532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611130933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2534294697"/>
                    </a:ext>
                  </a:extLst>
                </a:gridCol>
              </a:tblGrid>
              <a:tr h="2958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Immediate Response for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180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Migrants in CoD facing adversity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Employed Migrants Stranded after coming home on leave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Stranded Aspirant Migrants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86669427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B8AA15F5-BF6D-4893-85EC-03963BFB3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796634"/>
              </p:ext>
            </p:extLst>
          </p:nvPr>
        </p:nvGraphicFramePr>
        <p:xfrm>
          <a:off x="762000" y="2971805"/>
          <a:ext cx="7696200" cy="220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80">
                  <a:extLst>
                    <a:ext uri="{9D8B030D-6E8A-4147-A177-3AD203B41FA5}">
                      <a16:colId xmlns:a16="http://schemas.microsoft.com/office/drawing/2014/main" xmlns="" val="2429955932"/>
                    </a:ext>
                  </a:extLst>
                </a:gridCol>
                <a:gridCol w="4523720">
                  <a:extLst>
                    <a:ext uri="{9D8B030D-6E8A-4147-A177-3AD203B41FA5}">
                      <a16:colId xmlns:a16="http://schemas.microsoft.com/office/drawing/2014/main" xmlns="" val="1321119024"/>
                    </a:ext>
                  </a:extLst>
                </a:gridCol>
              </a:tblGrid>
              <a:tr h="33772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Reintegration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35100"/>
                  </a:ext>
                </a:extLst>
              </a:tr>
              <a:tr h="337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Wage Employment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Entrepreneurship Development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extLst>
                  <a:ext uri="{0D108BD9-81ED-4DB2-BD59-A6C34878D82A}">
                    <a16:rowId xmlns:a16="http://schemas.microsoft.com/office/drawing/2014/main" xmlns="" val="3017306476"/>
                  </a:ext>
                </a:extLst>
              </a:tr>
              <a:tr h="33209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Recognition of Prior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9963530"/>
                  </a:ext>
                </a:extLst>
              </a:tr>
              <a:tr h="3320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Skills mapping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Skills assessment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extLst>
                  <a:ext uri="{0D108BD9-81ED-4DB2-BD59-A6C34878D82A}">
                    <a16:rowId xmlns:a16="http://schemas.microsoft.com/office/drawing/2014/main" xmlns="" val="1996437484"/>
                  </a:ext>
                </a:extLst>
              </a:tr>
              <a:tr h="3320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Skills training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Incubation support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extLst>
                  <a:ext uri="{0D108BD9-81ED-4DB2-BD59-A6C34878D82A}">
                    <a16:rowId xmlns:a16="http://schemas.microsoft.com/office/drawing/2014/main" xmlns="" val="1929410633"/>
                  </a:ext>
                </a:extLst>
              </a:tr>
              <a:tr h="5380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Referral for wage employment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Access to business development services</a:t>
                      </a:r>
                    </a:p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" marR="2858" marT="3810" marB="0" anchor="b"/>
                </a:tc>
                <a:extLst>
                  <a:ext uri="{0D108BD9-81ED-4DB2-BD59-A6C34878D82A}">
                    <a16:rowId xmlns:a16="http://schemas.microsoft.com/office/drawing/2014/main" xmlns="" val="859925051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xmlns="" id="{5AE5C25F-807F-4AF2-ABC2-283EFF16B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80892"/>
              </p:ext>
            </p:extLst>
          </p:nvPr>
        </p:nvGraphicFramePr>
        <p:xfrm>
          <a:off x="762000" y="5334000"/>
          <a:ext cx="7696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xmlns="" val="2811015661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xmlns="" val="403296411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Remigration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9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Recognition of prior learning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Upskilling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1833480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Facilitation for remigration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803052"/>
                  </a:ext>
                </a:extLst>
              </a:tr>
            </a:tbl>
          </a:graphicData>
        </a:graphic>
      </p:graphicFrame>
      <p:sp>
        <p:nvSpPr>
          <p:cNvPr id="10" name="Text Placeholder 1">
            <a:extLst>
              <a:ext uri="{FF2B5EF4-FFF2-40B4-BE49-F238E27FC236}">
                <a16:creationId xmlns:a16="http://schemas.microsoft.com/office/drawing/2014/main" xmlns="" id="{64650764-E934-42E4-9F7E-2C709F1E8D58}"/>
              </a:ext>
            </a:extLst>
          </p:cNvPr>
          <p:cNvSpPr txBox="1">
            <a:spLocks/>
          </p:cNvSpPr>
          <p:nvPr/>
        </p:nvSpPr>
        <p:spPr>
          <a:xfrm>
            <a:off x="762001" y="1295400"/>
            <a:ext cx="7696200" cy="478972"/>
          </a:xfrm>
          <a:prstGeom prst="rect">
            <a:avLst/>
          </a:prstGeom>
          <a:solidFill>
            <a:srgbClr val="002060"/>
          </a:solidFill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Strategic </a:t>
            </a:r>
            <a:r>
              <a:rPr lang="en-US" sz="1600" dirty="0">
                <a:solidFill>
                  <a:schemeClr val="bg1"/>
                </a:solidFill>
              </a:rPr>
              <a:t>Roadmap</a:t>
            </a:r>
            <a:endParaRPr lang="en-US" sz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812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Aparajita</vt:lpstr>
      <vt:lpstr>Arial</vt:lpstr>
      <vt:lpstr>Calibri</vt:lpstr>
      <vt:lpstr>Lato Heavy</vt:lpstr>
      <vt:lpstr>Times New Roman</vt:lpstr>
      <vt:lpstr>Office Theme</vt:lpstr>
      <vt:lpstr> International Dialogue on Migration Panel 1: Safe, coordinated and inclusive human mobility is key to recovery from the COVID-19 pandemic    15 October 2020 </vt:lpstr>
      <vt:lpstr>Post Covid-19 Recovery Strategy Proposal from Bangladesh </vt:lpstr>
      <vt:lpstr>What Bangladesh has done and is doing ?</vt:lpstr>
      <vt:lpstr>What Bangladesh has done and is doing (Cont.)?</vt:lpstr>
      <vt:lpstr>What lessons have we learnt ?</vt:lpstr>
      <vt:lpstr>What lessons have we learnt (Cont.)?</vt:lpstr>
      <vt:lpstr>What lessons have we learnt (Cont.)?</vt:lpstr>
      <vt:lpstr>What Bangladesh is planning to do ?</vt:lpstr>
      <vt:lpstr>What Bangladesh is planning to do (Cont.) ?</vt:lpstr>
      <vt:lpstr>Call for a Global Change </vt:lpstr>
      <vt:lpstr>Recovery Strategies for All</vt:lpstr>
      <vt:lpstr>Thank You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Dialogue on Migration Panel 1: Safe, coordinated and inclusive human mobility is key to recovery from the COVID-19 pandemic    15 October 2020</dc:title>
  <dc:creator>ismail - [2010]</dc:creator>
  <cp:lastModifiedBy>Windows User</cp:lastModifiedBy>
  <cp:revision>51</cp:revision>
  <cp:lastPrinted>2020-10-11T09:43:37Z</cp:lastPrinted>
  <dcterms:created xsi:type="dcterms:W3CDTF">2020-10-08T07:40:26Z</dcterms:created>
  <dcterms:modified xsi:type="dcterms:W3CDTF">2020-10-13T07:57:49Z</dcterms:modified>
</cp:coreProperties>
</file>